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36"/>
  </p:notesMasterIdLst>
  <p:handoutMasterIdLst>
    <p:handoutMasterId r:id="rId37"/>
  </p:handoutMasterIdLst>
  <p:sldIdLst>
    <p:sldId id="269" r:id="rId2"/>
    <p:sldId id="287" r:id="rId3"/>
    <p:sldId id="355" r:id="rId4"/>
    <p:sldId id="390" r:id="rId5"/>
    <p:sldId id="391" r:id="rId6"/>
    <p:sldId id="393" r:id="rId7"/>
    <p:sldId id="286" r:id="rId8"/>
    <p:sldId id="285" r:id="rId9"/>
    <p:sldId id="283" r:id="rId10"/>
    <p:sldId id="398" r:id="rId11"/>
    <p:sldId id="394" r:id="rId12"/>
    <p:sldId id="375" r:id="rId13"/>
    <p:sldId id="376" r:id="rId14"/>
    <p:sldId id="277" r:id="rId15"/>
    <p:sldId id="395" r:id="rId16"/>
    <p:sldId id="396" r:id="rId17"/>
    <p:sldId id="338" r:id="rId18"/>
    <p:sldId id="339" r:id="rId19"/>
    <p:sldId id="347" r:id="rId20"/>
    <p:sldId id="379" r:id="rId21"/>
    <p:sldId id="367" r:id="rId22"/>
    <p:sldId id="344" r:id="rId23"/>
    <p:sldId id="350" r:id="rId24"/>
    <p:sldId id="397" r:id="rId25"/>
    <p:sldId id="402" r:id="rId26"/>
    <p:sldId id="400" r:id="rId27"/>
    <p:sldId id="346" r:id="rId28"/>
    <p:sldId id="389" r:id="rId29"/>
    <p:sldId id="337" r:id="rId30"/>
    <p:sldId id="380" r:id="rId31"/>
    <p:sldId id="403" r:id="rId32"/>
    <p:sldId id="401" r:id="rId33"/>
    <p:sldId id="333" r:id="rId34"/>
    <p:sldId id="307"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dy McBride" initials="BM" lastIdx="2" clrIdx="0">
    <p:extLst>
      <p:ext uri="{19B8F6BF-5375-455C-9EA6-DF929625EA0E}">
        <p15:presenceInfo xmlns:p15="http://schemas.microsoft.com/office/powerpoint/2012/main" userId="S::bmcbride@mines.edu::13aeaced-bd30-4874-8751-00b6500076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E49"/>
    <a:srgbClr val="FF3F00"/>
    <a:srgbClr val="000000"/>
    <a:srgbClr val="FF2D11"/>
    <a:srgbClr val="E7E7E7"/>
    <a:srgbClr val="77153A"/>
    <a:srgbClr val="A44F8D"/>
    <a:srgbClr val="FF0000"/>
    <a:srgbClr val="FF2600"/>
    <a:srgbClr val="131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0"/>
    <p:restoredTop sz="94767"/>
  </p:normalViewPr>
  <p:slideViewPr>
    <p:cSldViewPr snapToGrid="0" snapToObjects="1">
      <p:cViewPr varScale="1">
        <p:scale>
          <a:sx n="84" d="100"/>
          <a:sy n="84" d="100"/>
        </p:scale>
        <p:origin x="1088" y="19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0" d="100"/>
          <a:sy n="80" d="100"/>
        </p:scale>
        <p:origin x="322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F4798A-FF81-5040-9640-11AB8659EF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0C8CE1-FDA3-654E-8D31-AB0ED93C20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49A276-F04F-2F4B-A560-3783E49B860A}" type="datetimeFigureOut">
              <a:rPr lang="en-US" smtClean="0"/>
              <a:t>9/25/23</a:t>
            </a:fld>
            <a:endParaRPr lang="en-US"/>
          </a:p>
        </p:txBody>
      </p:sp>
      <p:sp>
        <p:nvSpPr>
          <p:cNvPr id="4" name="Footer Placeholder 3">
            <a:extLst>
              <a:ext uri="{FF2B5EF4-FFF2-40B4-BE49-F238E27FC236}">
                <a16:creationId xmlns:a16="http://schemas.microsoft.com/office/drawing/2014/main" id="{3B4B4C89-D4E4-7642-B0A2-84BCCF4097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0A45E87-5D1F-134D-A688-E7F8A3C3C55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E2629E-C23D-D442-9A32-E239DBE75EE4}" type="slidenum">
              <a:rPr lang="en-US" smtClean="0"/>
              <a:t>‹#›</a:t>
            </a:fld>
            <a:endParaRPr lang="en-US"/>
          </a:p>
        </p:txBody>
      </p:sp>
    </p:spTree>
    <p:extLst>
      <p:ext uri="{BB962C8B-B14F-4D97-AF65-F5344CB8AC3E}">
        <p14:creationId xmlns:p14="http://schemas.microsoft.com/office/powerpoint/2010/main" val="3091963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66D7DA2D-6159-7A43-9EF4-3D42B7B50481}" type="datetimeFigureOut">
              <a:rPr lang="en-US" smtClean="0"/>
              <a:t>9/25/23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57CB1-A0D7-AB42-8BE3-772F25BEDB3E}" type="slidenum">
              <a:rPr lang="en-US" smtClean="0"/>
              <a:t>‹#›</a:t>
            </a:fld>
            <a:endParaRPr lang="en-US"/>
          </a:p>
        </p:txBody>
      </p:sp>
    </p:spTree>
    <p:extLst>
      <p:ext uri="{BB962C8B-B14F-4D97-AF65-F5344CB8AC3E}">
        <p14:creationId xmlns:p14="http://schemas.microsoft.com/office/powerpoint/2010/main" val="2077336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9DE335-1E48-4C41-9574-1DBB07D74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563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57CB1-A0D7-AB42-8BE3-772F25BEDB3E}" type="slidenum">
              <a:rPr lang="en-US" smtClean="0"/>
              <a:t>21</a:t>
            </a:fld>
            <a:endParaRPr lang="en-US"/>
          </a:p>
        </p:txBody>
      </p:sp>
    </p:spTree>
    <p:extLst>
      <p:ext uri="{BB962C8B-B14F-4D97-AF65-F5344CB8AC3E}">
        <p14:creationId xmlns:p14="http://schemas.microsoft.com/office/powerpoint/2010/main" val="1456545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57CB1-A0D7-AB42-8BE3-772F25BEDB3E}" type="slidenum">
              <a:rPr lang="en-US" smtClean="0"/>
              <a:t>22</a:t>
            </a:fld>
            <a:endParaRPr lang="en-US"/>
          </a:p>
        </p:txBody>
      </p:sp>
    </p:spTree>
    <p:extLst>
      <p:ext uri="{BB962C8B-B14F-4D97-AF65-F5344CB8AC3E}">
        <p14:creationId xmlns:p14="http://schemas.microsoft.com/office/powerpoint/2010/main" val="4288827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here that both strain types can achieve 70% deformation in pure Nb, at temp range less than what we are testing</a:t>
            </a:r>
          </a:p>
          <a:p>
            <a:r>
              <a:rPr lang="en-US" dirty="0"/>
              <a:t>Also see that dynamic rates typically yield high values for true stress strain curves</a:t>
            </a:r>
          </a:p>
        </p:txBody>
      </p:sp>
      <p:sp>
        <p:nvSpPr>
          <p:cNvPr id="4" name="Slide Number Placeholder 3"/>
          <p:cNvSpPr>
            <a:spLocks noGrp="1"/>
          </p:cNvSpPr>
          <p:nvPr>
            <p:ph type="sldNum" sz="quarter" idx="5"/>
          </p:nvPr>
        </p:nvSpPr>
        <p:spPr/>
        <p:txBody>
          <a:bodyPr/>
          <a:lstStyle/>
          <a:p>
            <a:fld id="{22257CB1-A0D7-AB42-8BE3-772F25BEDB3E}" type="slidenum">
              <a:rPr lang="en-US" smtClean="0"/>
              <a:t>23</a:t>
            </a:fld>
            <a:endParaRPr lang="en-US"/>
          </a:p>
        </p:txBody>
      </p:sp>
    </p:spTree>
    <p:extLst>
      <p:ext uri="{BB962C8B-B14F-4D97-AF65-F5344CB8AC3E}">
        <p14:creationId xmlns:p14="http://schemas.microsoft.com/office/powerpoint/2010/main" val="396583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57CB1-A0D7-AB42-8BE3-772F25BEDB3E}" type="slidenum">
              <a:rPr lang="en-US" smtClean="0"/>
              <a:t>28</a:t>
            </a:fld>
            <a:endParaRPr lang="en-US"/>
          </a:p>
        </p:txBody>
      </p:sp>
    </p:spTree>
    <p:extLst>
      <p:ext uri="{BB962C8B-B14F-4D97-AF65-F5344CB8AC3E}">
        <p14:creationId xmlns:p14="http://schemas.microsoft.com/office/powerpoint/2010/main" val="3165634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57CB1-A0D7-AB42-8BE3-772F25BEDB3E}" type="slidenum">
              <a:rPr lang="en-US" smtClean="0"/>
              <a:t>29</a:t>
            </a:fld>
            <a:endParaRPr lang="en-US"/>
          </a:p>
        </p:txBody>
      </p:sp>
    </p:spTree>
    <p:extLst>
      <p:ext uri="{BB962C8B-B14F-4D97-AF65-F5344CB8AC3E}">
        <p14:creationId xmlns:p14="http://schemas.microsoft.com/office/powerpoint/2010/main" val="1607221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57CB1-A0D7-AB42-8BE3-772F25BEDB3E}" type="slidenum">
              <a:rPr lang="en-US" smtClean="0"/>
              <a:t>30</a:t>
            </a:fld>
            <a:endParaRPr lang="en-US"/>
          </a:p>
        </p:txBody>
      </p:sp>
    </p:spTree>
    <p:extLst>
      <p:ext uri="{BB962C8B-B14F-4D97-AF65-F5344CB8AC3E}">
        <p14:creationId xmlns:p14="http://schemas.microsoft.com/office/powerpoint/2010/main" val="3739288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57CB1-A0D7-AB42-8BE3-772F25BEDB3E}" type="slidenum">
              <a:rPr lang="en-US" smtClean="0"/>
              <a:t>31</a:t>
            </a:fld>
            <a:endParaRPr lang="en-US"/>
          </a:p>
        </p:txBody>
      </p:sp>
    </p:spTree>
    <p:extLst>
      <p:ext uri="{BB962C8B-B14F-4D97-AF65-F5344CB8AC3E}">
        <p14:creationId xmlns:p14="http://schemas.microsoft.com/office/powerpoint/2010/main" val="3402786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57CB1-A0D7-AB42-8BE3-772F25BEDB3E}" type="slidenum">
              <a:rPr lang="en-US" smtClean="0"/>
              <a:t>32</a:t>
            </a:fld>
            <a:endParaRPr lang="en-US"/>
          </a:p>
        </p:txBody>
      </p:sp>
    </p:spTree>
    <p:extLst>
      <p:ext uri="{BB962C8B-B14F-4D97-AF65-F5344CB8AC3E}">
        <p14:creationId xmlns:p14="http://schemas.microsoft.com/office/powerpoint/2010/main" val="937418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57CB1-A0D7-AB42-8BE3-772F25BEDB3E}" type="slidenum">
              <a:rPr lang="en-US" smtClean="0"/>
              <a:t>33</a:t>
            </a:fld>
            <a:endParaRPr lang="en-US"/>
          </a:p>
        </p:txBody>
      </p:sp>
    </p:spTree>
    <p:extLst>
      <p:ext uri="{BB962C8B-B14F-4D97-AF65-F5344CB8AC3E}">
        <p14:creationId xmlns:p14="http://schemas.microsoft.com/office/powerpoint/2010/main" val="1987059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4F0CF7-6066-DA41-BED1-97032812FF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434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Two primary applications of niobium use require the use of HF as an alloying element, and use it for strength and to increase recrystallization temps. Hf constrained resource, which might limit production scale of these alloys.  In order to avoid this were going to investigate a number of promising of cost effective alloying elements by creating a series of binary and ternary Nb alloys and measuring thermomechanical response as a function of composition and processing parameters, as well as the effect on recrystallization, microstructural evolution and texture development.</a:t>
            </a:r>
          </a:p>
          <a:p>
            <a:r>
              <a:rPr lang="en-US" dirty="0"/>
              <a:t>Recent progress, casting melting, </a:t>
            </a:r>
            <a:r>
              <a:rPr lang="en-US" dirty="0" err="1"/>
              <a:t>gleeble</a:t>
            </a:r>
            <a:r>
              <a:rPr lang="en-US" dirty="0"/>
              <a:t> stuff, rolling, </a:t>
            </a:r>
            <a:r>
              <a:rPr lang="en-US" dirty="0" err="1"/>
              <a:t>ht</a:t>
            </a:r>
            <a:r>
              <a:rPr lang="en-US" dirty="0"/>
              <a:t>, analysis, finish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9DE335-1E48-4C41-9574-1DBB07D74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89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Bulk of refractory knowledge comes from 50-70s, </a:t>
            </a:r>
          </a:p>
          <a:p>
            <a:r>
              <a:rPr lang="en-US" dirty="0"/>
              <a:t>EXPLAIN THAT C-103 ONLY SURVIVED BECAUSE OF ITS LOW STRENGTH HIGH FABRICABILITY</a:t>
            </a:r>
          </a:p>
          <a:p>
            <a:r>
              <a:rPr lang="en-US" dirty="0"/>
              <a:t>FURTHER DEVELOPMENT OF REFRACTORY SYSTEMS FOR SPACE APPLICATIONS NEED EMPHASIS ON COST EFFECTIVENESS, LIGHT WEIGHT</a:t>
            </a:r>
          </a:p>
        </p:txBody>
      </p:sp>
      <p:sp>
        <p:nvSpPr>
          <p:cNvPr id="4" name="Slide Number Placeholder 3"/>
          <p:cNvSpPr>
            <a:spLocks noGrp="1"/>
          </p:cNvSpPr>
          <p:nvPr>
            <p:ph type="sldNum" sz="quarter" idx="5"/>
          </p:nvPr>
        </p:nvSpPr>
        <p:spPr/>
        <p:txBody>
          <a:bodyPr/>
          <a:lstStyle/>
          <a:p>
            <a:fld id="{22257CB1-A0D7-AB42-8BE3-772F25BEDB3E}" type="slidenum">
              <a:rPr lang="en-US" smtClean="0"/>
              <a:t>3</a:t>
            </a:fld>
            <a:endParaRPr lang="en-US"/>
          </a:p>
        </p:txBody>
      </p:sp>
    </p:spTree>
    <p:extLst>
      <p:ext uri="{BB962C8B-B14F-4D97-AF65-F5344CB8AC3E}">
        <p14:creationId xmlns:p14="http://schemas.microsoft.com/office/powerpoint/2010/main" val="311175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57CB1-A0D7-AB42-8BE3-772F25BEDB3E}" type="slidenum">
              <a:rPr lang="en-US" smtClean="0"/>
              <a:t>4</a:t>
            </a:fld>
            <a:endParaRPr lang="en-US"/>
          </a:p>
        </p:txBody>
      </p:sp>
    </p:spTree>
    <p:extLst>
      <p:ext uri="{BB962C8B-B14F-4D97-AF65-F5344CB8AC3E}">
        <p14:creationId xmlns:p14="http://schemas.microsoft.com/office/powerpoint/2010/main" val="1160508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57CB1-A0D7-AB42-8BE3-772F25BEDB3E}" type="slidenum">
              <a:rPr lang="en-US" smtClean="0"/>
              <a:t>13</a:t>
            </a:fld>
            <a:endParaRPr lang="en-US"/>
          </a:p>
        </p:txBody>
      </p:sp>
    </p:spTree>
    <p:extLst>
      <p:ext uri="{BB962C8B-B14F-4D97-AF65-F5344CB8AC3E}">
        <p14:creationId xmlns:p14="http://schemas.microsoft.com/office/powerpoint/2010/main" val="895373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manufacturing methods for niobium 3 tin wires</a:t>
            </a:r>
          </a:p>
          <a:p>
            <a:r>
              <a:rPr lang="en-US" dirty="0"/>
              <a:t>Niobium 3 tin has a lot of industry interest behind it</a:t>
            </a:r>
          </a:p>
          <a:p>
            <a:r>
              <a:rPr lang="en-US" dirty="0" err="1"/>
              <a:t>Kirkendall</a:t>
            </a:r>
            <a:r>
              <a:rPr lang="en-US" dirty="0"/>
              <a:t> porosity, tin diffusing out of bronze along GB diffusion pathways, form SC phase</a:t>
            </a:r>
          </a:p>
        </p:txBody>
      </p:sp>
      <p:sp>
        <p:nvSpPr>
          <p:cNvPr id="4" name="Slide Number Placeholder 3"/>
          <p:cNvSpPr>
            <a:spLocks noGrp="1"/>
          </p:cNvSpPr>
          <p:nvPr>
            <p:ph type="sldNum" sz="quarter" idx="5"/>
          </p:nvPr>
        </p:nvSpPr>
        <p:spPr/>
        <p:txBody>
          <a:bodyPr/>
          <a:lstStyle/>
          <a:p>
            <a:fld id="{22257CB1-A0D7-AB42-8BE3-772F25BEDB3E}" type="slidenum">
              <a:rPr lang="en-US" smtClean="0"/>
              <a:t>17</a:t>
            </a:fld>
            <a:endParaRPr lang="en-US"/>
          </a:p>
        </p:txBody>
      </p:sp>
    </p:spTree>
    <p:extLst>
      <p:ext uri="{BB962C8B-B14F-4D97-AF65-F5344CB8AC3E}">
        <p14:creationId xmlns:p14="http://schemas.microsoft.com/office/powerpoint/2010/main" val="1849330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hf do, why do we care, what </a:t>
            </a:r>
            <a:r>
              <a:rPr lang="en-US" dirty="0" err="1"/>
              <a:t>mechanisims</a:t>
            </a:r>
            <a:r>
              <a:rPr lang="en-US" dirty="0"/>
              <a:t> does it use, how can it focus our efforts?</a:t>
            </a:r>
          </a:p>
        </p:txBody>
      </p:sp>
      <p:sp>
        <p:nvSpPr>
          <p:cNvPr id="4" name="Slide Number Placeholder 3"/>
          <p:cNvSpPr>
            <a:spLocks noGrp="1"/>
          </p:cNvSpPr>
          <p:nvPr>
            <p:ph type="sldNum" sz="quarter" idx="5"/>
          </p:nvPr>
        </p:nvSpPr>
        <p:spPr/>
        <p:txBody>
          <a:bodyPr/>
          <a:lstStyle/>
          <a:p>
            <a:fld id="{22257CB1-A0D7-AB42-8BE3-772F25BEDB3E}" type="slidenum">
              <a:rPr lang="en-US" smtClean="0"/>
              <a:t>18</a:t>
            </a:fld>
            <a:endParaRPr lang="en-US"/>
          </a:p>
        </p:txBody>
      </p:sp>
    </p:spTree>
    <p:extLst>
      <p:ext uri="{BB962C8B-B14F-4D97-AF65-F5344CB8AC3E}">
        <p14:creationId xmlns:p14="http://schemas.microsoft.com/office/powerpoint/2010/main" val="3286393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57CB1-A0D7-AB42-8BE3-772F25BEDB3E}" type="slidenum">
              <a:rPr lang="en-US" smtClean="0"/>
              <a:t>19</a:t>
            </a:fld>
            <a:endParaRPr lang="en-US"/>
          </a:p>
        </p:txBody>
      </p:sp>
    </p:spTree>
    <p:extLst>
      <p:ext uri="{BB962C8B-B14F-4D97-AF65-F5344CB8AC3E}">
        <p14:creationId xmlns:p14="http://schemas.microsoft.com/office/powerpoint/2010/main" val="1116069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57CB1-A0D7-AB42-8BE3-772F25BEDB3E}" type="slidenum">
              <a:rPr lang="en-US" smtClean="0"/>
              <a:t>20</a:t>
            </a:fld>
            <a:endParaRPr lang="en-US"/>
          </a:p>
        </p:txBody>
      </p:sp>
    </p:spTree>
    <p:extLst>
      <p:ext uri="{BB962C8B-B14F-4D97-AF65-F5344CB8AC3E}">
        <p14:creationId xmlns:p14="http://schemas.microsoft.com/office/powerpoint/2010/main" val="6192805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DC75072-390E-CC48-899C-FB31D60855D6}"/>
              </a:ext>
            </a:extLst>
          </p:cNvPr>
          <p:cNvSpPr>
            <a:spLocks noGrp="1"/>
          </p:cNvSpPr>
          <p:nvPr>
            <p:ph type="ctrTitle"/>
          </p:nvPr>
        </p:nvSpPr>
        <p:spPr>
          <a:xfrm>
            <a:off x="398804" y="1560650"/>
            <a:ext cx="11508336" cy="962856"/>
          </a:xfrm>
          <a:prstGeom prst="rect">
            <a:avLst/>
          </a:prstGeom>
        </p:spPr>
        <p:txBody>
          <a:bodyPr anchor="t">
            <a:normAutofit/>
          </a:bodyPr>
          <a:lstStyle>
            <a:lvl1pPr algn="ctr">
              <a:defRPr sz="3200" i="1">
                <a:solidFill>
                  <a:srgbClr val="2C4D98"/>
                </a:solidFill>
              </a:defRPr>
            </a:lvl1pPr>
          </a:lstStyle>
          <a:p>
            <a:endParaRPr lang="en-US" dirty="0"/>
          </a:p>
        </p:txBody>
      </p:sp>
      <p:sp>
        <p:nvSpPr>
          <p:cNvPr id="29" name="Subtitle 2">
            <a:extLst>
              <a:ext uri="{FF2B5EF4-FFF2-40B4-BE49-F238E27FC236}">
                <a16:creationId xmlns:a16="http://schemas.microsoft.com/office/drawing/2014/main" id="{E1D4679E-DF26-7849-B382-A49E19964B7D}"/>
              </a:ext>
            </a:extLst>
          </p:cNvPr>
          <p:cNvSpPr>
            <a:spLocks noGrp="1"/>
          </p:cNvSpPr>
          <p:nvPr>
            <p:ph type="subTitle" idx="1"/>
          </p:nvPr>
        </p:nvSpPr>
        <p:spPr>
          <a:xfrm>
            <a:off x="384427" y="4338659"/>
            <a:ext cx="11508336" cy="1440662"/>
          </a:xfrm>
          <a:prstGeom prst="rect">
            <a:avLst/>
          </a:prstGeom>
        </p:spPr>
        <p:txBody>
          <a:bodyPr>
            <a:normAutofit/>
          </a:bodyPr>
          <a:lstStyle>
            <a:lvl1pPr marL="0" indent="0" algn="l">
              <a:lnSpc>
                <a:spcPct val="100000"/>
              </a:lnSpc>
              <a:spcBef>
                <a:spcPts val="0"/>
              </a:spcBef>
              <a:spcAft>
                <a:spcPts val="600"/>
              </a:spcAft>
              <a:buNone/>
              <a:defRPr sz="2000" b="0" i="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0" name="Title 1">
            <a:extLst>
              <a:ext uri="{FF2B5EF4-FFF2-40B4-BE49-F238E27FC236}">
                <a16:creationId xmlns:a16="http://schemas.microsoft.com/office/drawing/2014/main" id="{914D3C8E-DB1A-8249-B377-B63D51445809}"/>
              </a:ext>
            </a:extLst>
          </p:cNvPr>
          <p:cNvSpPr txBox="1">
            <a:spLocks/>
          </p:cNvSpPr>
          <p:nvPr userDrawn="1"/>
        </p:nvSpPr>
        <p:spPr>
          <a:xfrm>
            <a:off x="302588" y="267671"/>
            <a:ext cx="11604552" cy="94587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3000" b="1" kern="1200" baseline="0">
                <a:solidFill>
                  <a:srgbClr val="4C7895"/>
                </a:solidFill>
                <a:latin typeface="Arial" panose="020B0604020202020204" pitchFamily="34" charset="0"/>
                <a:ea typeface="+mj-ea"/>
                <a:cs typeface="Arial" panose="020B0604020202020204" pitchFamily="34" charset="0"/>
              </a:defRPr>
            </a:lvl1pPr>
          </a:lstStyle>
          <a:p>
            <a:pPr algn="r"/>
            <a:r>
              <a:rPr lang="en-US" sz="3000" i="1" dirty="0">
                <a:solidFill>
                  <a:schemeClr val="tx1"/>
                </a:solidFill>
              </a:rPr>
              <a:t>Center</a:t>
            </a:r>
            <a:r>
              <a:rPr lang="en-US" sz="3000" i="1" baseline="0" dirty="0">
                <a:solidFill>
                  <a:schemeClr val="tx1"/>
                </a:solidFill>
              </a:rPr>
              <a:t> for Advanced</a:t>
            </a:r>
          </a:p>
          <a:p>
            <a:pPr algn="r"/>
            <a:r>
              <a:rPr lang="en-US" sz="3000" i="1" baseline="0" dirty="0">
                <a:solidFill>
                  <a:schemeClr val="tx1"/>
                </a:solidFill>
              </a:rPr>
              <a:t>Non-Ferrous Structural Alloys</a:t>
            </a:r>
          </a:p>
          <a:p>
            <a:pPr algn="r"/>
            <a:r>
              <a:rPr lang="en-US" sz="1700" i="1" baseline="0" dirty="0">
                <a:solidFill>
                  <a:schemeClr val="tx1"/>
                </a:solidFill>
              </a:rPr>
              <a:t>An Industry/University Cooperative Research Center</a:t>
            </a:r>
            <a:endParaRPr lang="en-US" sz="1700" i="1" dirty="0">
              <a:solidFill>
                <a:schemeClr val="tx1"/>
              </a:solidFill>
            </a:endParaRPr>
          </a:p>
        </p:txBody>
      </p:sp>
      <p:sp>
        <p:nvSpPr>
          <p:cNvPr id="34" name="Rectangle 33">
            <a:extLst>
              <a:ext uri="{FF2B5EF4-FFF2-40B4-BE49-F238E27FC236}">
                <a16:creationId xmlns:a16="http://schemas.microsoft.com/office/drawing/2014/main" id="{F4A59E5A-F536-AF48-B36C-DA13F04BCD62}"/>
              </a:ext>
            </a:extLst>
          </p:cNvPr>
          <p:cNvSpPr/>
          <p:nvPr userDrawn="1"/>
        </p:nvSpPr>
        <p:spPr>
          <a:xfrm>
            <a:off x="1395314" y="6520053"/>
            <a:ext cx="9765749" cy="276999"/>
          </a:xfrm>
          <a:prstGeom prst="rect">
            <a:avLst/>
          </a:prstGeom>
          <a:ln w="12700">
            <a:solidFill>
              <a:srgbClr val="C00000"/>
            </a:solidFill>
          </a:ln>
        </p:spPr>
        <p:txBody>
          <a:bodyPr wrap="square">
            <a:spAutoFit/>
          </a:bodyPr>
          <a:lstStyle/>
          <a:p>
            <a:pPr algn="ctr"/>
            <a:r>
              <a:rPr lang="en-US" sz="1200" b="1" kern="1200" dirty="0">
                <a:solidFill>
                  <a:srgbClr val="C00000"/>
                </a:solidFill>
                <a:effectLst/>
                <a:latin typeface="+mn-lt"/>
                <a:ea typeface="+mn-ea"/>
                <a:cs typeface="+mn-cs"/>
              </a:rPr>
              <a:t>Center Proprietary – Terms of CANFSA Membership Agreement Apply</a:t>
            </a:r>
          </a:p>
        </p:txBody>
      </p:sp>
      <p:cxnSp>
        <p:nvCxnSpPr>
          <p:cNvPr id="35" name="Straight Connector 34">
            <a:extLst>
              <a:ext uri="{FF2B5EF4-FFF2-40B4-BE49-F238E27FC236}">
                <a16:creationId xmlns:a16="http://schemas.microsoft.com/office/drawing/2014/main" id="{FC087F81-2F20-F742-9377-60BD556B95CE}"/>
              </a:ext>
            </a:extLst>
          </p:cNvPr>
          <p:cNvCxnSpPr/>
          <p:nvPr userDrawn="1"/>
        </p:nvCxnSpPr>
        <p:spPr>
          <a:xfrm>
            <a:off x="398804" y="1317860"/>
            <a:ext cx="115965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19F33673-B409-4D44-BD57-C7F8C01E2D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4428" y="243170"/>
            <a:ext cx="3073668" cy="849843"/>
          </a:xfrm>
          <a:prstGeom prst="rect">
            <a:avLst/>
          </a:prstGeom>
        </p:spPr>
      </p:pic>
      <p:pic>
        <p:nvPicPr>
          <p:cNvPr id="11" name="Picture 6" descr="Future Students - Department of Kinesiology">
            <a:extLst>
              <a:ext uri="{FF2B5EF4-FFF2-40B4-BE49-F238E27FC236}">
                <a16:creationId xmlns:a16="http://schemas.microsoft.com/office/drawing/2014/main" id="{97A0074A-0A24-DE44-8424-96E49C2F4CB0}"/>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8114"/>
          <a:stretch/>
        </p:blipFill>
        <p:spPr bwMode="auto">
          <a:xfrm>
            <a:off x="7723344" y="6128578"/>
            <a:ext cx="3997596" cy="3649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NSF Logo | NSF - National Science Foundation">
            <a:extLst>
              <a:ext uri="{FF2B5EF4-FFF2-40B4-BE49-F238E27FC236}">
                <a16:creationId xmlns:a16="http://schemas.microsoft.com/office/drawing/2014/main" id="{42ED1C5F-C1D9-AE42-9A46-BB3D548024E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904524" y="5987245"/>
            <a:ext cx="528189" cy="5308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5F43163-648F-4C4B-9B18-5EAF7143ABEB}"/>
              </a:ext>
            </a:extLst>
          </p:cNvPr>
          <p:cNvPicPr>
            <a:picLocks noChangeAspect="1"/>
          </p:cNvPicPr>
          <p:nvPr userDrawn="1"/>
        </p:nvPicPr>
        <p:blipFill rotWithShape="1">
          <a:blip r:embed="rId5"/>
          <a:srcRect l="14208" r="1" b="31309"/>
          <a:stretch/>
        </p:blipFill>
        <p:spPr>
          <a:xfrm>
            <a:off x="933949" y="5960066"/>
            <a:ext cx="5640186" cy="514058"/>
          </a:xfrm>
          <a:prstGeom prst="rect">
            <a:avLst/>
          </a:prstGeom>
        </p:spPr>
      </p:pic>
      <p:pic>
        <p:nvPicPr>
          <p:cNvPr id="17" name="Picture 16">
            <a:extLst>
              <a:ext uri="{FF2B5EF4-FFF2-40B4-BE49-F238E27FC236}">
                <a16:creationId xmlns:a16="http://schemas.microsoft.com/office/drawing/2014/main" id="{FE7B5525-7866-6D41-A2CA-DED1091C5310}"/>
              </a:ext>
            </a:extLst>
          </p:cNvPr>
          <p:cNvPicPr>
            <a:picLocks noChangeAspect="1"/>
          </p:cNvPicPr>
          <p:nvPr userDrawn="1"/>
        </p:nvPicPr>
        <p:blipFill rotWithShape="1">
          <a:blip r:embed="rId5"/>
          <a:srcRect r="88277"/>
          <a:stretch/>
        </p:blipFill>
        <p:spPr>
          <a:xfrm>
            <a:off x="475629" y="6013895"/>
            <a:ext cx="470846" cy="457200"/>
          </a:xfrm>
          <a:prstGeom prst="rect">
            <a:avLst/>
          </a:prstGeom>
        </p:spPr>
      </p:pic>
    </p:spTree>
    <p:extLst>
      <p:ext uri="{BB962C8B-B14F-4D97-AF65-F5344CB8AC3E}">
        <p14:creationId xmlns:p14="http://schemas.microsoft.com/office/powerpoint/2010/main" val="1170835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CA8864DA-D32B-4342-8747-2BE8BDE4CF2B}"/>
              </a:ext>
            </a:extLst>
          </p:cNvPr>
          <p:cNvSpPr>
            <a:spLocks noGrp="1"/>
          </p:cNvSpPr>
          <p:nvPr>
            <p:ph type="title"/>
          </p:nvPr>
        </p:nvSpPr>
        <p:spPr>
          <a:xfrm>
            <a:off x="302589" y="130579"/>
            <a:ext cx="8645587" cy="1127944"/>
          </a:xfrm>
          <a:prstGeom prst="rect">
            <a:avLst/>
          </a:prstGeom>
        </p:spPr>
        <p:txBody>
          <a:bodyPr anchor="ctr" anchorCtr="0"/>
          <a:lstStyle/>
          <a:p>
            <a:r>
              <a:rPr lang="en-US" dirty="0"/>
              <a:t>Click to edit Master title style</a:t>
            </a:r>
          </a:p>
        </p:txBody>
      </p:sp>
      <p:sp>
        <p:nvSpPr>
          <p:cNvPr id="37" name="Content Placeholder 2">
            <a:extLst>
              <a:ext uri="{FF2B5EF4-FFF2-40B4-BE49-F238E27FC236}">
                <a16:creationId xmlns:a16="http://schemas.microsoft.com/office/drawing/2014/main" id="{EE0CFB70-9BC4-8C4E-A62B-565B5E088345}"/>
              </a:ext>
            </a:extLst>
          </p:cNvPr>
          <p:cNvSpPr>
            <a:spLocks noGrp="1"/>
          </p:cNvSpPr>
          <p:nvPr>
            <p:ph idx="1"/>
          </p:nvPr>
        </p:nvSpPr>
        <p:spPr>
          <a:xfrm>
            <a:off x="302589" y="1339850"/>
            <a:ext cx="11553915" cy="5198269"/>
          </a:xfrm>
          <a:prstGeom prst="rect">
            <a:avLst/>
          </a:prstGeom>
        </p:spPr>
        <p:txBody>
          <a:bodyPr/>
          <a:lstStyle>
            <a:lvl5pPr marL="1828800"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Slide Number Placeholder 5">
            <a:extLst>
              <a:ext uri="{FF2B5EF4-FFF2-40B4-BE49-F238E27FC236}">
                <a16:creationId xmlns:a16="http://schemas.microsoft.com/office/drawing/2014/main" id="{80643D65-5F1D-7549-8D32-00AA5D5D43AB}"/>
              </a:ext>
            </a:extLst>
          </p:cNvPr>
          <p:cNvSpPr txBox="1">
            <a:spLocks/>
          </p:cNvSpPr>
          <p:nvPr userDrawn="1"/>
        </p:nvSpPr>
        <p:spPr>
          <a:xfrm>
            <a:off x="11763822" y="6587815"/>
            <a:ext cx="595839" cy="310994"/>
          </a:xfrm>
          <a:prstGeom prst="rect">
            <a:avLst/>
          </a:prstGeom>
        </p:spPr>
        <p:txBody>
          <a:bodyPr/>
          <a:lstStyle>
            <a:defPPr>
              <a:defRPr lang="en-US"/>
            </a:defPPr>
            <a:lvl1pPr marL="0" algn="l" defTabSz="457200" rtl="0" eaLnBrk="1" latinLnBrk="0" hangingPunct="1">
              <a:defRPr sz="1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F3B7CC-BD77-6447-B46E-A812AA404122}" type="slidenum">
              <a:rPr lang="en-US" sz="1400" smtClean="0">
                <a:solidFill>
                  <a:schemeClr val="bg1">
                    <a:lumMod val="65000"/>
                  </a:schemeClr>
                </a:solidFill>
              </a:rPr>
              <a:pPr/>
              <a:t>‹#›</a:t>
            </a:fld>
            <a:endParaRPr lang="en-US" sz="1400" dirty="0">
              <a:solidFill>
                <a:schemeClr val="bg1">
                  <a:lumMod val="65000"/>
                </a:schemeClr>
              </a:solidFill>
            </a:endParaRPr>
          </a:p>
        </p:txBody>
      </p:sp>
      <p:sp>
        <p:nvSpPr>
          <p:cNvPr id="39" name="Rectangle 38">
            <a:extLst>
              <a:ext uri="{FF2B5EF4-FFF2-40B4-BE49-F238E27FC236}">
                <a16:creationId xmlns:a16="http://schemas.microsoft.com/office/drawing/2014/main" id="{08E7AFC2-6AAC-9447-89AD-78D0B6114E4C}"/>
              </a:ext>
            </a:extLst>
          </p:cNvPr>
          <p:cNvSpPr/>
          <p:nvPr userDrawn="1"/>
        </p:nvSpPr>
        <p:spPr>
          <a:xfrm>
            <a:off x="3383002" y="6596390"/>
            <a:ext cx="5425997" cy="261610"/>
          </a:xfrm>
          <a:prstGeom prst="rect">
            <a:avLst/>
          </a:prstGeom>
          <a:ln w="12700">
            <a:solidFill>
              <a:srgbClr val="C00000"/>
            </a:solidFill>
          </a:ln>
        </p:spPr>
        <p:txBody>
          <a:bodyPr wrap="square">
            <a:spAutoFit/>
          </a:bodyPr>
          <a:lstStyle/>
          <a:p>
            <a:pPr algn="ctr"/>
            <a:r>
              <a:rPr lang="en-US" sz="1050" b="1" kern="1200" dirty="0">
                <a:solidFill>
                  <a:srgbClr val="C00000"/>
                </a:solidFill>
                <a:effectLst/>
                <a:latin typeface="+mn-lt"/>
                <a:ea typeface="+mn-ea"/>
                <a:cs typeface="+mn-cs"/>
              </a:rPr>
              <a:t>Center Proprietary – Terms of CANFSA Membership Agreement Apply</a:t>
            </a:r>
          </a:p>
        </p:txBody>
      </p:sp>
      <p:sp>
        <p:nvSpPr>
          <p:cNvPr id="40" name="TextBox 39">
            <a:extLst>
              <a:ext uri="{FF2B5EF4-FFF2-40B4-BE49-F238E27FC236}">
                <a16:creationId xmlns:a16="http://schemas.microsoft.com/office/drawing/2014/main" id="{9CD68D57-B762-574F-BE08-21283706B220}"/>
              </a:ext>
            </a:extLst>
          </p:cNvPr>
          <p:cNvSpPr txBox="1"/>
          <p:nvPr userDrawn="1"/>
        </p:nvSpPr>
        <p:spPr>
          <a:xfrm>
            <a:off x="54919" y="6596390"/>
            <a:ext cx="4064000" cy="261610"/>
          </a:xfrm>
          <a:prstGeom prst="rect">
            <a:avLst/>
          </a:prstGeom>
          <a:noFill/>
        </p:spPr>
        <p:txBody>
          <a:bodyPr wrap="square" rtlCol="0">
            <a:spAutoFit/>
          </a:bodyPr>
          <a:lstStyle/>
          <a:p>
            <a:r>
              <a:rPr lang="en-US" sz="1100" dirty="0">
                <a:solidFill>
                  <a:schemeClr val="tx1"/>
                </a:solidFill>
              </a:rPr>
              <a:t>CANFSA FALL MEETING – Sep 2023</a:t>
            </a:r>
          </a:p>
        </p:txBody>
      </p:sp>
      <p:pic>
        <p:nvPicPr>
          <p:cNvPr id="3" name="Picture 2">
            <a:extLst>
              <a:ext uri="{FF2B5EF4-FFF2-40B4-BE49-F238E27FC236}">
                <a16:creationId xmlns:a16="http://schemas.microsoft.com/office/drawing/2014/main" id="{A4F455CC-7B51-C74D-A66E-B3A2CFFBD7EC}"/>
              </a:ext>
            </a:extLst>
          </p:cNvPr>
          <p:cNvPicPr>
            <a:picLocks noChangeAspect="1"/>
          </p:cNvPicPr>
          <p:nvPr userDrawn="1"/>
        </p:nvPicPr>
        <p:blipFill>
          <a:blip r:embed="rId2"/>
          <a:stretch>
            <a:fillRect/>
          </a:stretch>
        </p:blipFill>
        <p:spPr>
          <a:xfrm>
            <a:off x="8459792" y="182296"/>
            <a:ext cx="3396712" cy="885166"/>
          </a:xfrm>
          <a:prstGeom prst="rect">
            <a:avLst/>
          </a:prstGeom>
        </p:spPr>
      </p:pic>
    </p:spTree>
    <p:extLst>
      <p:ext uri="{BB962C8B-B14F-4D97-AF65-F5344CB8AC3E}">
        <p14:creationId xmlns:p14="http://schemas.microsoft.com/office/powerpoint/2010/main" val="3040795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F911E-509B-D542-91CE-1E6AD6FD959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012055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2589" y="130579"/>
            <a:ext cx="8645587" cy="94587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2589" y="1171306"/>
            <a:ext cx="11553915" cy="488011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00856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Lst>
  <p:hf hdr="0" dt="0"/>
  <p:txStyles>
    <p:titleStyle>
      <a:lvl1pPr algn="l" defTabSz="914400" rtl="0" eaLnBrk="1" latinLnBrk="0" hangingPunct="1">
        <a:lnSpc>
          <a:spcPct val="90000"/>
        </a:lnSpc>
        <a:spcBef>
          <a:spcPct val="0"/>
        </a:spcBef>
        <a:buNone/>
        <a:defRPr sz="3000" b="1" kern="1200" baseline="0">
          <a:solidFill>
            <a:srgbClr val="2C4D9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2C4D98"/>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C4D98"/>
        </a:buClr>
        <a:buFont typeface="Calibri" panose="020F050202020403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2C4D98"/>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C4D98"/>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C4D98"/>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1007/BF0065314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nist.gov/mml/materials-science-and-engineering-division/mechanical-performance-group/kolsky-bar-facility" TargetMode="External"/><Relationship Id="rId5" Type="http://schemas.openxmlformats.org/officeDocument/2006/relationships/hyperlink" Target="https://tantalum-niobium.com/niobium/niobium-c-103-alloy.html" TargetMode="External"/><Relationship Id="rId4" Type="http://schemas.openxmlformats.org/officeDocument/2006/relationships/hyperlink" Target="https://doi.org/10.1007/978-1-4684-9120-3_9"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3103" y="1560650"/>
            <a:ext cx="8631252" cy="962856"/>
          </a:xfrm>
        </p:spPr>
        <p:txBody>
          <a:bodyPr>
            <a:noAutofit/>
          </a:bodyPr>
          <a:lstStyle/>
          <a:p>
            <a:r>
              <a:rPr lang="en-US" sz="2800" dirty="0"/>
              <a:t>Project 60: Fundamentals of Recrystallization in Binary Nb Alloys</a:t>
            </a:r>
            <a:endParaRPr lang="en-US" sz="2600" dirty="0"/>
          </a:p>
        </p:txBody>
      </p:sp>
      <p:sp>
        <p:nvSpPr>
          <p:cNvPr id="3" name="Subtitle 2"/>
          <p:cNvSpPr>
            <a:spLocks noGrp="1"/>
          </p:cNvSpPr>
          <p:nvPr>
            <p:ph type="subTitle" idx="4294967295"/>
          </p:nvPr>
        </p:nvSpPr>
        <p:spPr>
          <a:xfrm>
            <a:off x="1812320" y="4509139"/>
            <a:ext cx="8631252" cy="1440662"/>
          </a:xfrm>
        </p:spPr>
        <p:txBody>
          <a:bodyPr>
            <a:normAutofit/>
          </a:bodyPr>
          <a:lstStyle/>
          <a:p>
            <a:r>
              <a:rPr lang="en-US" sz="2200" dirty="0"/>
              <a:t>Student: Will Waliser (Mines)</a:t>
            </a:r>
          </a:p>
          <a:p>
            <a:r>
              <a:rPr lang="en-US" sz="2200" dirty="0"/>
              <a:t>Faculty: Amy Clarke and Kester Clarke (Mines)</a:t>
            </a:r>
          </a:p>
          <a:p>
            <a:r>
              <a:rPr lang="en-US" sz="2200" dirty="0"/>
              <a:t>Industrial Mentors: </a:t>
            </a:r>
            <a:r>
              <a:rPr lang="en-US" sz="2200" dirty="0">
                <a:cs typeface="Arial"/>
              </a:rPr>
              <a:t>Noah Philips, Matthew Carl (ATI) </a:t>
            </a:r>
            <a:endParaRPr lang="en-US" sz="2200" dirty="0"/>
          </a:p>
        </p:txBody>
      </p:sp>
      <p:sp>
        <p:nvSpPr>
          <p:cNvPr id="6" name="Subtitle 2"/>
          <p:cNvSpPr txBox="1">
            <a:spLocks/>
          </p:cNvSpPr>
          <p:nvPr/>
        </p:nvSpPr>
        <p:spPr>
          <a:xfrm>
            <a:off x="1524000" y="3089295"/>
            <a:ext cx="9144000" cy="914400"/>
          </a:xfrm>
          <a:prstGeom prst="rect">
            <a:avLst/>
          </a:prstGeom>
        </p:spPr>
        <p:txBody>
          <a:bodyPr vert="horz" lIns="91440" tIns="45720" rIns="91440" bIns="45720" rtlCol="0">
            <a:noAutofit/>
          </a:bodyPr>
          <a:lstStyle/>
          <a:p>
            <a:pPr algn="ctr">
              <a:spcBef>
                <a:spcPct val="20000"/>
              </a:spcBef>
              <a:defRPr/>
            </a:pPr>
            <a:r>
              <a:rPr lang="en-US" sz="2600" b="1" i="1" dirty="0">
                <a:solidFill>
                  <a:prstClr val="black"/>
                </a:solidFill>
                <a:latin typeface="Arial"/>
                <a:cs typeface="Arial"/>
              </a:rPr>
              <a:t>Spring CANFSA Meeting</a:t>
            </a:r>
          </a:p>
          <a:p>
            <a:pPr algn="ctr">
              <a:spcBef>
                <a:spcPct val="20000"/>
              </a:spcBef>
              <a:defRPr/>
            </a:pPr>
            <a:r>
              <a:rPr lang="en-US" sz="2600" b="1" i="1" dirty="0">
                <a:solidFill>
                  <a:prstClr val="black"/>
                </a:solidFill>
                <a:latin typeface="Arial"/>
                <a:cs typeface="Arial"/>
              </a:rPr>
              <a:t>Sept 2023</a:t>
            </a:r>
          </a:p>
          <a:p>
            <a:pPr algn="ctr">
              <a:spcBef>
                <a:spcPct val="20000"/>
              </a:spcBef>
              <a:defRPr/>
            </a:pPr>
            <a:endParaRPr lang="en-US" sz="2600" b="1" i="1" dirty="0">
              <a:solidFill>
                <a:prstClr val="black"/>
              </a:solidFill>
              <a:latin typeface="Arial"/>
              <a:cs typeface="Arial"/>
            </a:endParaRPr>
          </a:p>
          <a:p>
            <a:pPr algn="ctr">
              <a:spcBef>
                <a:spcPct val="20000"/>
              </a:spcBef>
              <a:defRPr/>
            </a:pPr>
            <a:endParaRPr lang="en-US" sz="2600" i="1" dirty="0">
              <a:solidFill>
                <a:srgbClr val="FF0000"/>
              </a:solidFill>
              <a:latin typeface="Arial"/>
              <a:cs typeface="Arial"/>
            </a:endParaRPr>
          </a:p>
        </p:txBody>
      </p:sp>
    </p:spTree>
    <p:extLst>
      <p:ext uri="{BB962C8B-B14F-4D97-AF65-F5344CB8AC3E}">
        <p14:creationId xmlns:p14="http://schemas.microsoft.com/office/powerpoint/2010/main" val="216841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3547C-2A16-F031-D488-D2BC4A274937}"/>
              </a:ext>
            </a:extLst>
          </p:cNvPr>
          <p:cNvSpPr>
            <a:spLocks noGrp="1"/>
          </p:cNvSpPr>
          <p:nvPr>
            <p:ph type="title"/>
          </p:nvPr>
        </p:nvSpPr>
        <p:spPr>
          <a:xfrm>
            <a:off x="302589" y="-64168"/>
            <a:ext cx="8645587" cy="1127944"/>
          </a:xfrm>
        </p:spPr>
        <p:txBody>
          <a:bodyPr/>
          <a:lstStyle/>
          <a:p>
            <a:r>
              <a:rPr lang="en-US" dirty="0"/>
              <a:t>Wrought C-103 Hardness Data</a:t>
            </a:r>
          </a:p>
        </p:txBody>
      </p:sp>
      <p:sp>
        <p:nvSpPr>
          <p:cNvPr id="3" name="TextBox 2">
            <a:extLst>
              <a:ext uri="{FF2B5EF4-FFF2-40B4-BE49-F238E27FC236}">
                <a16:creationId xmlns:a16="http://schemas.microsoft.com/office/drawing/2014/main" id="{38EAAA70-89C7-DD56-84FA-886FD059C8C7}"/>
              </a:ext>
            </a:extLst>
          </p:cNvPr>
          <p:cNvSpPr txBox="1"/>
          <p:nvPr/>
        </p:nvSpPr>
        <p:spPr>
          <a:xfrm>
            <a:off x="302589" y="6248400"/>
            <a:ext cx="3884590" cy="369332"/>
          </a:xfrm>
          <a:prstGeom prst="rect">
            <a:avLst/>
          </a:prstGeom>
          <a:noFill/>
        </p:spPr>
        <p:txBody>
          <a:bodyPr wrap="none" rtlCol="0">
            <a:spAutoFit/>
          </a:bodyPr>
          <a:lstStyle/>
          <a:p>
            <a:r>
              <a:rPr lang="en-US" dirty="0"/>
              <a:t>5x5 grids, 500 g load, center of samples</a:t>
            </a:r>
          </a:p>
        </p:txBody>
      </p:sp>
      <p:pic>
        <p:nvPicPr>
          <p:cNvPr id="6" name="Picture 5" descr="A graph with orange dots&#10;&#10;Description automatically generated">
            <a:extLst>
              <a:ext uri="{FF2B5EF4-FFF2-40B4-BE49-F238E27FC236}">
                <a16:creationId xmlns:a16="http://schemas.microsoft.com/office/drawing/2014/main" id="{2C54D435-0C01-F0C9-4F24-3EB0C5DFE16B}"/>
              </a:ext>
            </a:extLst>
          </p:cNvPr>
          <p:cNvPicPr>
            <a:picLocks noChangeAspect="1"/>
          </p:cNvPicPr>
          <p:nvPr/>
        </p:nvPicPr>
        <p:blipFill>
          <a:blip r:embed="rId2"/>
          <a:stretch>
            <a:fillRect/>
          </a:stretch>
        </p:blipFill>
        <p:spPr>
          <a:xfrm>
            <a:off x="1082040" y="755954"/>
            <a:ext cx="9494520" cy="5346092"/>
          </a:xfrm>
          <a:prstGeom prst="rect">
            <a:avLst/>
          </a:prstGeom>
        </p:spPr>
      </p:pic>
    </p:spTree>
    <p:extLst>
      <p:ext uri="{BB962C8B-B14F-4D97-AF65-F5344CB8AC3E}">
        <p14:creationId xmlns:p14="http://schemas.microsoft.com/office/powerpoint/2010/main" val="628889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images of different colors&#10;&#10;Description automatically generated">
            <a:extLst>
              <a:ext uri="{FF2B5EF4-FFF2-40B4-BE49-F238E27FC236}">
                <a16:creationId xmlns:a16="http://schemas.microsoft.com/office/drawing/2014/main" id="{4C9092E8-642B-D7D1-8E12-ADB31341FC66}"/>
              </a:ext>
            </a:extLst>
          </p:cNvPr>
          <p:cNvPicPr>
            <a:picLocks noChangeAspect="1"/>
          </p:cNvPicPr>
          <p:nvPr/>
        </p:nvPicPr>
        <p:blipFill>
          <a:blip r:embed="rId2"/>
          <a:stretch>
            <a:fillRect/>
          </a:stretch>
        </p:blipFill>
        <p:spPr>
          <a:xfrm>
            <a:off x="269425" y="1127944"/>
            <a:ext cx="8106736" cy="5479035"/>
          </a:xfrm>
          <a:prstGeom prst="rect">
            <a:avLst/>
          </a:prstGeom>
        </p:spPr>
      </p:pic>
      <p:sp>
        <p:nvSpPr>
          <p:cNvPr id="2" name="Title 1">
            <a:extLst>
              <a:ext uri="{FF2B5EF4-FFF2-40B4-BE49-F238E27FC236}">
                <a16:creationId xmlns:a16="http://schemas.microsoft.com/office/drawing/2014/main" id="{07C1777B-7CD7-BC31-72E2-0406763475C8}"/>
              </a:ext>
            </a:extLst>
          </p:cNvPr>
          <p:cNvSpPr>
            <a:spLocks noGrp="1"/>
          </p:cNvSpPr>
          <p:nvPr>
            <p:ph type="title"/>
          </p:nvPr>
        </p:nvSpPr>
        <p:spPr>
          <a:xfrm>
            <a:off x="0" y="0"/>
            <a:ext cx="8645587" cy="1127944"/>
          </a:xfrm>
        </p:spPr>
        <p:txBody>
          <a:bodyPr/>
          <a:lstStyle/>
          <a:p>
            <a:r>
              <a:rPr lang="en-US" dirty="0"/>
              <a:t>Microstructural Evolution: EBSD of Wrought C-103 &amp; Grain sizes</a:t>
            </a:r>
          </a:p>
        </p:txBody>
      </p:sp>
      <p:sp>
        <p:nvSpPr>
          <p:cNvPr id="3" name="Rectangle 2">
            <a:extLst>
              <a:ext uri="{FF2B5EF4-FFF2-40B4-BE49-F238E27FC236}">
                <a16:creationId xmlns:a16="http://schemas.microsoft.com/office/drawing/2014/main" id="{B2BB9042-8831-7D79-D5C2-1D9A464B25C8}"/>
              </a:ext>
            </a:extLst>
          </p:cNvPr>
          <p:cNvSpPr/>
          <p:nvPr/>
        </p:nvSpPr>
        <p:spPr>
          <a:xfrm>
            <a:off x="548640" y="5593080"/>
            <a:ext cx="1249680" cy="533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352800D-A959-2A97-42B4-3DCCB70BF5E3}"/>
              </a:ext>
            </a:extLst>
          </p:cNvPr>
          <p:cNvSpPr/>
          <p:nvPr/>
        </p:nvSpPr>
        <p:spPr>
          <a:xfrm>
            <a:off x="929640" y="5769864"/>
            <a:ext cx="487680" cy="17983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 dirty="0"/>
              <a:t>Image area</a:t>
            </a:r>
            <a:endParaRPr lang="en-US" dirty="0"/>
          </a:p>
        </p:txBody>
      </p:sp>
      <p:pic>
        <p:nvPicPr>
          <p:cNvPr id="6" name="Picture 5" descr="A table of numbers and a sample&#10;&#10;Description automatically generated with medium confidence">
            <a:extLst>
              <a:ext uri="{FF2B5EF4-FFF2-40B4-BE49-F238E27FC236}">
                <a16:creationId xmlns:a16="http://schemas.microsoft.com/office/drawing/2014/main" id="{06FCAEB3-CFCA-EDF2-ED85-C7E54F380D78}"/>
              </a:ext>
            </a:extLst>
          </p:cNvPr>
          <p:cNvPicPr>
            <a:picLocks noChangeAspect="1"/>
          </p:cNvPicPr>
          <p:nvPr/>
        </p:nvPicPr>
        <p:blipFill>
          <a:blip r:embed="rId3"/>
          <a:stretch>
            <a:fillRect/>
          </a:stretch>
        </p:blipFill>
        <p:spPr>
          <a:xfrm>
            <a:off x="8372155" y="1859280"/>
            <a:ext cx="3819845" cy="3870776"/>
          </a:xfrm>
          <a:prstGeom prst="rect">
            <a:avLst/>
          </a:prstGeom>
        </p:spPr>
      </p:pic>
    </p:spTree>
    <p:extLst>
      <p:ext uri="{BB962C8B-B14F-4D97-AF65-F5344CB8AC3E}">
        <p14:creationId xmlns:p14="http://schemas.microsoft.com/office/powerpoint/2010/main" val="3274933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18731-4B66-9DCC-B90C-C74EC474FB5A}"/>
              </a:ext>
            </a:extLst>
          </p:cNvPr>
          <p:cNvSpPr>
            <a:spLocks noGrp="1"/>
          </p:cNvSpPr>
          <p:nvPr>
            <p:ph type="title"/>
          </p:nvPr>
        </p:nvSpPr>
        <p:spPr/>
        <p:txBody>
          <a:bodyPr/>
          <a:lstStyle/>
          <a:p>
            <a:r>
              <a:rPr lang="en-US" dirty="0"/>
              <a:t>Deformation Testing: C-103 </a:t>
            </a:r>
            <a:r>
              <a:rPr lang="en-US" dirty="0" err="1"/>
              <a:t>Kolsky</a:t>
            </a:r>
            <a:r>
              <a:rPr lang="en-US" dirty="0"/>
              <a:t> samples</a:t>
            </a:r>
          </a:p>
        </p:txBody>
      </p:sp>
      <p:sp>
        <p:nvSpPr>
          <p:cNvPr id="3" name="Content Placeholder 2">
            <a:extLst>
              <a:ext uri="{FF2B5EF4-FFF2-40B4-BE49-F238E27FC236}">
                <a16:creationId xmlns:a16="http://schemas.microsoft.com/office/drawing/2014/main" id="{DF6F3445-55E6-4F6A-B425-AA2094DF3FA4}"/>
              </a:ext>
            </a:extLst>
          </p:cNvPr>
          <p:cNvSpPr>
            <a:spLocks noGrp="1"/>
          </p:cNvSpPr>
          <p:nvPr>
            <p:ph idx="1"/>
          </p:nvPr>
        </p:nvSpPr>
        <p:spPr>
          <a:xfrm>
            <a:off x="302589" y="1028954"/>
            <a:ext cx="11553915" cy="5198269"/>
          </a:xfrm>
        </p:spPr>
        <p:txBody>
          <a:bodyPr/>
          <a:lstStyle/>
          <a:p>
            <a:r>
              <a:rPr lang="en-US" sz="2800" dirty="0"/>
              <a:t>C-103 high strain rate compression tests</a:t>
            </a:r>
          </a:p>
          <a:p>
            <a:pPr lvl="1"/>
            <a:r>
              <a:rPr lang="en-US" sz="2400" dirty="0"/>
              <a:t>4500 s</a:t>
            </a:r>
            <a:r>
              <a:rPr lang="en-US" sz="2400" baseline="30000" dirty="0"/>
              <a:t>-1</a:t>
            </a:r>
          </a:p>
          <a:p>
            <a:pPr lvl="1"/>
            <a:r>
              <a:rPr lang="en-US" sz="2400" dirty="0"/>
              <a:t>RT </a:t>
            </a:r>
            <a:r>
              <a:rPr lang="en-US" sz="2400" dirty="0">
                <a:latin typeface="Calibri" panose="020F0502020204030204" pitchFamily="34" charset="0"/>
                <a:cs typeface="Calibri" panose="020F0502020204030204" pitchFamily="34" charset="0"/>
              </a:rPr>
              <a:t>to 1213 </a:t>
            </a:r>
            <a:r>
              <a:rPr lang="en-US" sz="2400" dirty="0">
                <a:latin typeface="Helvetica" pitchFamily="2" charset="0"/>
                <a:cs typeface="Calibri" panose="020F0502020204030204" pitchFamily="34" charset="0"/>
              </a:rPr>
              <a:t>º</a:t>
            </a:r>
            <a:r>
              <a:rPr lang="en-US" sz="2400" dirty="0">
                <a:latin typeface="Calibri" panose="020F0502020204030204" pitchFamily="34" charset="0"/>
                <a:cs typeface="Calibri" panose="020F0502020204030204" pitchFamily="34" charset="0"/>
              </a:rPr>
              <a:t>C</a:t>
            </a:r>
          </a:p>
          <a:p>
            <a:r>
              <a:rPr lang="en-US" sz="2800" dirty="0">
                <a:latin typeface="Calibri" panose="020F0502020204030204" pitchFamily="34" charset="0"/>
                <a:cs typeface="Calibri" panose="020F0502020204030204" pitchFamily="34" charset="0"/>
              </a:rPr>
              <a:t>Tests performed prior to program @ NIST</a:t>
            </a:r>
          </a:p>
          <a:p>
            <a:pPr lvl="1"/>
            <a:r>
              <a:rPr lang="en-US" sz="2400" dirty="0">
                <a:latin typeface="Calibri" panose="020F0502020204030204" pitchFamily="34" charset="0"/>
                <a:cs typeface="Calibri" panose="020F0502020204030204" pitchFamily="34" charset="0"/>
              </a:rPr>
              <a:t>Thanks to Steven Mates</a:t>
            </a:r>
          </a:p>
        </p:txBody>
      </p:sp>
      <p:pic>
        <p:nvPicPr>
          <p:cNvPr id="9" name="Picture 8" descr="A picture containing engine&#10;&#10;Description automatically generated">
            <a:extLst>
              <a:ext uri="{FF2B5EF4-FFF2-40B4-BE49-F238E27FC236}">
                <a16:creationId xmlns:a16="http://schemas.microsoft.com/office/drawing/2014/main" id="{918CB179-287B-D1B2-0940-3BDF4E803D84}"/>
              </a:ext>
            </a:extLst>
          </p:cNvPr>
          <p:cNvPicPr>
            <a:picLocks noChangeAspect="1"/>
          </p:cNvPicPr>
          <p:nvPr/>
        </p:nvPicPr>
        <p:blipFill rotWithShape="1">
          <a:blip r:embed="rId2"/>
          <a:srcRect r="18888"/>
          <a:stretch/>
        </p:blipFill>
        <p:spPr>
          <a:xfrm>
            <a:off x="6891081" y="1028954"/>
            <a:ext cx="3647127" cy="2997614"/>
          </a:xfrm>
          <a:prstGeom prst="rect">
            <a:avLst/>
          </a:prstGeom>
        </p:spPr>
      </p:pic>
      <p:sp>
        <p:nvSpPr>
          <p:cNvPr id="12" name="TextBox 11">
            <a:extLst>
              <a:ext uri="{FF2B5EF4-FFF2-40B4-BE49-F238E27FC236}">
                <a16:creationId xmlns:a16="http://schemas.microsoft.com/office/drawing/2014/main" id="{7AC369C5-690B-91BF-99CD-276A744FC584}"/>
              </a:ext>
            </a:extLst>
          </p:cNvPr>
          <p:cNvSpPr txBox="1"/>
          <p:nvPr/>
        </p:nvSpPr>
        <p:spPr>
          <a:xfrm>
            <a:off x="4910627" y="6205034"/>
            <a:ext cx="3106913" cy="307777"/>
          </a:xfrm>
          <a:prstGeom prst="rect">
            <a:avLst/>
          </a:prstGeom>
          <a:noFill/>
        </p:spPr>
        <p:txBody>
          <a:bodyPr wrap="square" rtlCol="0">
            <a:spAutoFit/>
          </a:bodyPr>
          <a:lstStyle/>
          <a:p>
            <a:r>
              <a:rPr lang="en-US" sz="1400" dirty="0"/>
              <a:t>[13]</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Mates, S., 2020, </a:t>
            </a:r>
            <a:r>
              <a:rPr lang="en-US" sz="1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Kolsky</a:t>
            </a:r>
            <a:r>
              <a:rPr lang="en-US"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Facility</a:t>
            </a:r>
            <a:endParaRPr lang="en-US" sz="1400" dirty="0"/>
          </a:p>
        </p:txBody>
      </p:sp>
      <p:pic>
        <p:nvPicPr>
          <p:cNvPr id="14" name="Picture 13" descr="A close-up of a compass&#10;&#10;Description automatically generated with medium confidence">
            <a:extLst>
              <a:ext uri="{FF2B5EF4-FFF2-40B4-BE49-F238E27FC236}">
                <a16:creationId xmlns:a16="http://schemas.microsoft.com/office/drawing/2014/main" id="{497AE4C8-AFEF-C3B2-7278-610D0EDCF2C5}"/>
              </a:ext>
            </a:extLst>
          </p:cNvPr>
          <p:cNvPicPr>
            <a:picLocks noChangeAspect="1"/>
          </p:cNvPicPr>
          <p:nvPr/>
        </p:nvPicPr>
        <p:blipFill rotWithShape="1">
          <a:blip r:embed="rId3"/>
          <a:srcRect l="35162" t="16340" r="2240" b="16815"/>
          <a:stretch/>
        </p:blipFill>
        <p:spPr>
          <a:xfrm rot="5400000">
            <a:off x="8779093" y="3557695"/>
            <a:ext cx="3665212" cy="2935398"/>
          </a:xfrm>
          <a:prstGeom prst="rect">
            <a:avLst/>
          </a:prstGeom>
        </p:spPr>
      </p:pic>
      <p:pic>
        <p:nvPicPr>
          <p:cNvPr id="5" name="Picture 4" descr="A diagram of a relay switch&#10;&#10;Description automatically generated">
            <a:extLst>
              <a:ext uri="{FF2B5EF4-FFF2-40B4-BE49-F238E27FC236}">
                <a16:creationId xmlns:a16="http://schemas.microsoft.com/office/drawing/2014/main" id="{8EE338EC-7504-AC98-785D-1C6B1EEF310F}"/>
              </a:ext>
            </a:extLst>
          </p:cNvPr>
          <p:cNvPicPr>
            <a:picLocks noChangeAspect="1"/>
          </p:cNvPicPr>
          <p:nvPr/>
        </p:nvPicPr>
        <p:blipFill>
          <a:blip r:embed="rId4"/>
          <a:stretch>
            <a:fillRect/>
          </a:stretch>
        </p:blipFill>
        <p:spPr>
          <a:xfrm>
            <a:off x="532245" y="4059280"/>
            <a:ext cx="7772400" cy="2145754"/>
          </a:xfrm>
          <a:prstGeom prst="rect">
            <a:avLst/>
          </a:prstGeom>
        </p:spPr>
      </p:pic>
    </p:spTree>
    <p:extLst>
      <p:ext uri="{BB962C8B-B14F-4D97-AF65-F5344CB8AC3E}">
        <p14:creationId xmlns:p14="http://schemas.microsoft.com/office/powerpoint/2010/main" val="573631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18731-4B66-9DCC-B90C-C74EC474FB5A}"/>
              </a:ext>
            </a:extLst>
          </p:cNvPr>
          <p:cNvSpPr>
            <a:spLocks noGrp="1"/>
          </p:cNvSpPr>
          <p:nvPr>
            <p:ph type="title"/>
          </p:nvPr>
        </p:nvSpPr>
        <p:spPr/>
        <p:txBody>
          <a:bodyPr/>
          <a:lstStyle/>
          <a:p>
            <a:r>
              <a:rPr lang="en-US" dirty="0"/>
              <a:t>Deformation Testing: C-103 </a:t>
            </a:r>
            <a:r>
              <a:rPr lang="en-US" dirty="0" err="1"/>
              <a:t>Kolsky</a:t>
            </a:r>
            <a:r>
              <a:rPr lang="en-US" dirty="0"/>
              <a:t> samples</a:t>
            </a:r>
          </a:p>
        </p:txBody>
      </p:sp>
      <p:pic>
        <p:nvPicPr>
          <p:cNvPr id="5" name="Picture 4" descr="Chart, scatter chart&#10;&#10;Description automatically generated">
            <a:extLst>
              <a:ext uri="{FF2B5EF4-FFF2-40B4-BE49-F238E27FC236}">
                <a16:creationId xmlns:a16="http://schemas.microsoft.com/office/drawing/2014/main" id="{AD1603FC-813C-ACD4-5BAC-9C0816ACEC1B}"/>
              </a:ext>
            </a:extLst>
          </p:cNvPr>
          <p:cNvPicPr>
            <a:picLocks noChangeAspect="1"/>
          </p:cNvPicPr>
          <p:nvPr/>
        </p:nvPicPr>
        <p:blipFill>
          <a:blip r:embed="rId3"/>
          <a:stretch>
            <a:fillRect/>
          </a:stretch>
        </p:blipFill>
        <p:spPr>
          <a:xfrm>
            <a:off x="5954708" y="1572769"/>
            <a:ext cx="6237294" cy="4517922"/>
          </a:xfrm>
          <a:prstGeom prst="rect">
            <a:avLst/>
          </a:prstGeom>
        </p:spPr>
      </p:pic>
      <p:pic>
        <p:nvPicPr>
          <p:cNvPr id="7" name="Picture 6" descr="Chart&#10;&#10;Description automatically generated">
            <a:extLst>
              <a:ext uri="{FF2B5EF4-FFF2-40B4-BE49-F238E27FC236}">
                <a16:creationId xmlns:a16="http://schemas.microsoft.com/office/drawing/2014/main" id="{A3E83A51-953D-BDC4-0016-9C5C96451651}"/>
              </a:ext>
            </a:extLst>
          </p:cNvPr>
          <p:cNvPicPr>
            <a:picLocks noChangeAspect="1"/>
          </p:cNvPicPr>
          <p:nvPr/>
        </p:nvPicPr>
        <p:blipFill>
          <a:blip r:embed="rId4"/>
          <a:stretch>
            <a:fillRect/>
          </a:stretch>
        </p:blipFill>
        <p:spPr>
          <a:xfrm>
            <a:off x="0" y="1491442"/>
            <a:ext cx="6004351" cy="4349192"/>
          </a:xfrm>
          <a:prstGeom prst="rect">
            <a:avLst/>
          </a:prstGeom>
        </p:spPr>
      </p:pic>
    </p:spTree>
    <p:extLst>
      <p:ext uri="{BB962C8B-B14F-4D97-AF65-F5344CB8AC3E}">
        <p14:creationId xmlns:p14="http://schemas.microsoft.com/office/powerpoint/2010/main" val="3687316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24B7-E94C-B328-EF6C-33A1A47B8BBF}"/>
              </a:ext>
            </a:extLst>
          </p:cNvPr>
          <p:cNvSpPr>
            <a:spLocks noGrp="1"/>
          </p:cNvSpPr>
          <p:nvPr>
            <p:ph type="title"/>
          </p:nvPr>
        </p:nvSpPr>
        <p:spPr>
          <a:xfrm>
            <a:off x="1" y="32085"/>
            <a:ext cx="3856176" cy="1842436"/>
          </a:xfrm>
        </p:spPr>
        <p:txBody>
          <a:bodyPr>
            <a:normAutofit/>
          </a:bodyPr>
          <a:lstStyle/>
          <a:p>
            <a:r>
              <a:rPr lang="en-US" sz="3200" dirty="0" err="1"/>
              <a:t>Kolsky</a:t>
            </a:r>
            <a:r>
              <a:rPr lang="en-US" sz="3200" dirty="0"/>
              <a:t> bar C-103: LOM and EBSD of temp extremes</a:t>
            </a:r>
            <a:endParaRPr lang="en-US" sz="3200" u="sng" dirty="0"/>
          </a:p>
        </p:txBody>
      </p:sp>
      <p:pic>
        <p:nvPicPr>
          <p:cNvPr id="4" name="Picture 3" descr="A screenshot of a computer generated image&#10;&#10;Description automatically generated">
            <a:extLst>
              <a:ext uri="{FF2B5EF4-FFF2-40B4-BE49-F238E27FC236}">
                <a16:creationId xmlns:a16="http://schemas.microsoft.com/office/drawing/2014/main" id="{6F4E1ED5-0E14-5DEA-4FFA-5F8CB00F3F10}"/>
              </a:ext>
            </a:extLst>
          </p:cNvPr>
          <p:cNvPicPr>
            <a:picLocks noChangeAspect="1"/>
          </p:cNvPicPr>
          <p:nvPr/>
        </p:nvPicPr>
        <p:blipFill>
          <a:blip r:embed="rId2"/>
          <a:stretch>
            <a:fillRect/>
          </a:stretch>
        </p:blipFill>
        <p:spPr>
          <a:xfrm>
            <a:off x="4057497" y="0"/>
            <a:ext cx="8134502" cy="6583680"/>
          </a:xfrm>
          <a:prstGeom prst="rect">
            <a:avLst/>
          </a:prstGeom>
        </p:spPr>
      </p:pic>
      <p:sp>
        <p:nvSpPr>
          <p:cNvPr id="5" name="TextBox 4">
            <a:extLst>
              <a:ext uri="{FF2B5EF4-FFF2-40B4-BE49-F238E27FC236}">
                <a16:creationId xmlns:a16="http://schemas.microsoft.com/office/drawing/2014/main" id="{8786327B-B49C-7215-0722-D7B57FAC04E0}"/>
              </a:ext>
            </a:extLst>
          </p:cNvPr>
          <p:cNvSpPr txBox="1"/>
          <p:nvPr/>
        </p:nvSpPr>
        <p:spPr>
          <a:xfrm>
            <a:off x="214620" y="2213811"/>
            <a:ext cx="5424180" cy="3785652"/>
          </a:xfrm>
          <a:prstGeom prst="rect">
            <a:avLst/>
          </a:prstGeom>
          <a:noFill/>
        </p:spPr>
        <p:txBody>
          <a:bodyPr wrap="square">
            <a:spAutoFit/>
          </a:bodyPr>
          <a:lstStyle/>
          <a:p>
            <a:r>
              <a:rPr lang="en-US" u="sng" dirty="0">
                <a:latin typeface="Calibri" panose="020F0502020204030204" pitchFamily="34" charset="0"/>
                <a:cs typeface="Calibri" panose="020F0502020204030204" pitchFamily="34" charset="0"/>
              </a:rPr>
              <a:t>Gray studies on BCC high strain rate: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Increase strain rate</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sym typeface="Wingdings" pitchFamily="2" charset="2"/>
              </a:rPr>
              <a:t>=</a:t>
            </a:r>
            <a:r>
              <a:rPr lang="en-US" sz="2400" dirty="0">
                <a:latin typeface="Calibri" panose="020F0502020204030204" pitchFamily="34" charset="0"/>
                <a:cs typeface="Calibri" panose="020F0502020204030204" pitchFamily="34" charset="0"/>
                <a:sym typeface="Wingdings" pitchFamily="2" charset="2"/>
              </a:rPr>
              <a:t> </a:t>
            </a:r>
            <a:r>
              <a:rPr lang="en-US" dirty="0">
                <a:latin typeface="Calibri" panose="020F0502020204030204" pitchFamily="34" charset="0"/>
                <a:cs typeface="Calibri" panose="020F0502020204030204" pitchFamily="34" charset="0"/>
              </a:rPr>
              <a:t>decreasing temperature or stacking fault energy</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Cross slip barrier lower at higher temps in BCC </a:t>
            </a:r>
          </a:p>
          <a:p>
            <a:r>
              <a:rPr lang="en-US" dirty="0">
                <a:latin typeface="Calibri" panose="020F0502020204030204" pitchFamily="34" charset="0"/>
                <a:cs typeface="Calibri" panose="020F0502020204030204" pitchFamily="34" charset="0"/>
                <a:sym typeface="Wingdings" pitchFamily="2" charset="2"/>
              </a:rPr>
              <a:t>	 </a:t>
            </a:r>
            <a:r>
              <a:rPr lang="en-US" dirty="0">
                <a:latin typeface="Calibri" panose="020F0502020204030204" pitchFamily="34" charset="0"/>
                <a:cs typeface="Calibri" panose="020F0502020204030204" pitchFamily="34" charset="0"/>
              </a:rPr>
              <a:t>reduced </a:t>
            </a:r>
            <a:r>
              <a:rPr lang="en-US" dirty="0" err="1">
                <a:latin typeface="Calibri" panose="020F0502020204030204" pitchFamily="34" charset="0"/>
                <a:cs typeface="Calibri" panose="020F0502020204030204" pitchFamily="34" charset="0"/>
              </a:rPr>
              <a:t>Peierls</a:t>
            </a:r>
            <a:r>
              <a:rPr lang="en-US" dirty="0">
                <a:latin typeface="Calibri" panose="020F0502020204030204" pitchFamily="34" charset="0"/>
                <a:cs typeface="Calibri" panose="020F0502020204030204" pitchFamily="34" charset="0"/>
              </a:rPr>
              <a:t> stress</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Dislocation motion under shock loading conditions in Ta/Nb </a:t>
            </a:r>
            <a:r>
              <a:rPr lang="en-US" dirty="0">
                <a:latin typeface="Calibri" panose="020F0502020204030204" pitchFamily="34" charset="0"/>
                <a:cs typeface="Calibri" panose="020F0502020204030204" pitchFamily="34" charset="0"/>
                <a:sym typeface="Wingdings" pitchFamily="2" charset="2"/>
              </a:rPr>
              <a:t></a:t>
            </a:r>
            <a:r>
              <a:rPr lang="en-US" dirty="0">
                <a:latin typeface="Calibri" panose="020F0502020204030204" pitchFamily="34" charset="0"/>
                <a:cs typeface="Calibri" panose="020F0502020204030204" pitchFamily="34" charset="0"/>
              </a:rPr>
              <a:t> cross slip is inhibited/totally suppressed</a:t>
            </a:r>
          </a:p>
          <a:p>
            <a:endParaRPr lang="en-US" dirty="0">
              <a:effectLs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a:t>
            </a:r>
            <a:r>
              <a:rPr lang="en-US" dirty="0">
                <a:effectLst/>
                <a:latin typeface="Calibri" panose="020F0502020204030204" pitchFamily="34" charset="0"/>
                <a:cs typeface="Calibri" panose="020F0502020204030204" pitchFamily="34" charset="0"/>
              </a:rPr>
              <a:t>lip character (wavy) </a:t>
            </a:r>
            <a:r>
              <a:rPr lang="en-US" dirty="0">
                <a:effectLst/>
                <a:latin typeface="Calibri" panose="020F0502020204030204" pitchFamily="34" charset="0"/>
                <a:cs typeface="Calibri" panose="020F0502020204030204" pitchFamily="34" charset="0"/>
                <a:sym typeface="Wingdings" pitchFamily="2" charset="2"/>
              </a:rPr>
              <a:t></a:t>
            </a:r>
            <a:r>
              <a:rPr lang="en-US" dirty="0">
                <a:effectLst/>
                <a:latin typeface="Calibri" panose="020F0502020204030204" pitchFamily="34" charset="0"/>
                <a:cs typeface="Calibri" panose="020F0502020204030204" pitchFamily="34" charset="0"/>
              </a:rPr>
              <a:t> Increasing strain rate </a:t>
            </a:r>
            <a:r>
              <a:rPr lang="en-US" dirty="0">
                <a:effectLst/>
                <a:latin typeface="Calibri" panose="020F0502020204030204" pitchFamily="34" charset="0"/>
                <a:cs typeface="Calibri" panose="020F0502020204030204" pitchFamily="34" charset="0"/>
                <a:sym typeface="Wingdings" pitchFamily="2" charset="2"/>
              </a:rPr>
              <a:t> </a:t>
            </a:r>
            <a:r>
              <a:rPr lang="en-US" dirty="0">
                <a:latin typeface="Calibri" panose="020F0502020204030204" pitchFamily="34" charset="0"/>
                <a:cs typeface="Calibri" panose="020F0502020204030204" pitchFamily="34" charset="0"/>
              </a:rPr>
              <a:t>S</a:t>
            </a:r>
            <a:r>
              <a:rPr lang="en-US" dirty="0">
                <a:effectLst/>
                <a:latin typeface="Calibri" panose="020F0502020204030204" pitchFamily="34" charset="0"/>
                <a:cs typeface="Calibri" panose="020F0502020204030204" pitchFamily="34" charset="0"/>
              </a:rPr>
              <a:t>lip character (planar crystallographic) </a:t>
            </a:r>
            <a:endParaRPr lang="en-US" dirty="0">
              <a:latin typeface="Calibri" panose="020F0502020204030204" pitchFamily="34" charset="0"/>
              <a:cs typeface="Calibri" panose="020F0502020204030204" pitchFamily="34" charset="0"/>
            </a:endParaRPr>
          </a:p>
          <a:p>
            <a:endParaRPr lang="en-US" sz="1800" dirty="0"/>
          </a:p>
        </p:txBody>
      </p:sp>
    </p:spTree>
    <p:extLst>
      <p:ext uri="{BB962C8B-B14F-4D97-AF65-F5344CB8AC3E}">
        <p14:creationId xmlns:p14="http://schemas.microsoft.com/office/powerpoint/2010/main" val="3135177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424B7-E94C-B328-EF6C-33A1A47B8BBF}"/>
              </a:ext>
            </a:extLst>
          </p:cNvPr>
          <p:cNvSpPr>
            <a:spLocks noGrp="1"/>
          </p:cNvSpPr>
          <p:nvPr>
            <p:ph type="title"/>
          </p:nvPr>
        </p:nvSpPr>
        <p:spPr>
          <a:xfrm>
            <a:off x="1" y="32085"/>
            <a:ext cx="3721767" cy="1811956"/>
          </a:xfrm>
        </p:spPr>
        <p:txBody>
          <a:bodyPr>
            <a:normAutofit/>
          </a:bodyPr>
          <a:lstStyle/>
          <a:p>
            <a:r>
              <a:rPr lang="en-US" sz="3200" dirty="0" err="1"/>
              <a:t>Kolsky</a:t>
            </a:r>
            <a:r>
              <a:rPr lang="en-US" sz="3200" dirty="0"/>
              <a:t> bar C-103: LOM and EBSD of temp extremes</a:t>
            </a:r>
            <a:endParaRPr lang="en-US" sz="3200" u="sng" dirty="0"/>
          </a:p>
        </p:txBody>
      </p:sp>
      <p:pic>
        <p:nvPicPr>
          <p:cNvPr id="4" name="Picture 3" descr="A screenshot of a computer generated image&#10;&#10;Description automatically generated">
            <a:extLst>
              <a:ext uri="{FF2B5EF4-FFF2-40B4-BE49-F238E27FC236}">
                <a16:creationId xmlns:a16="http://schemas.microsoft.com/office/drawing/2014/main" id="{6F4E1ED5-0E14-5DEA-4FFA-5F8CB00F3F10}"/>
              </a:ext>
            </a:extLst>
          </p:cNvPr>
          <p:cNvPicPr>
            <a:picLocks noChangeAspect="1"/>
          </p:cNvPicPr>
          <p:nvPr/>
        </p:nvPicPr>
        <p:blipFill>
          <a:blip r:embed="rId2"/>
          <a:stretch>
            <a:fillRect/>
          </a:stretch>
        </p:blipFill>
        <p:spPr>
          <a:xfrm>
            <a:off x="4021064" y="-32084"/>
            <a:ext cx="8174144" cy="6615764"/>
          </a:xfrm>
          <a:prstGeom prst="rect">
            <a:avLst/>
          </a:prstGeom>
        </p:spPr>
      </p:pic>
      <p:sp>
        <p:nvSpPr>
          <p:cNvPr id="7" name="TextBox 6">
            <a:extLst>
              <a:ext uri="{FF2B5EF4-FFF2-40B4-BE49-F238E27FC236}">
                <a16:creationId xmlns:a16="http://schemas.microsoft.com/office/drawing/2014/main" id="{D8AEB45C-C5FA-0E92-503F-3836C1A1028A}"/>
              </a:ext>
            </a:extLst>
          </p:cNvPr>
          <p:cNvSpPr txBox="1"/>
          <p:nvPr/>
        </p:nvSpPr>
        <p:spPr>
          <a:xfrm>
            <a:off x="195942" y="2056907"/>
            <a:ext cx="5305698" cy="3970318"/>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Observations: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increase in # of “shear band” regions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increase in variance of band thickness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increase in wavy-ness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increase in unindexable regions of the crystal</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Early understanding:</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Shock loading conditions (4500 s</a:t>
            </a:r>
            <a:r>
              <a:rPr lang="en-US" baseline="30000" dirty="0">
                <a:latin typeface="Calibri" panose="020F0502020204030204" pitchFamily="34" charset="0"/>
                <a:cs typeface="Calibri" panose="020F0502020204030204" pitchFamily="34" charset="0"/>
              </a:rPr>
              <a:t>-1</a:t>
            </a:r>
            <a:r>
              <a:rPr lang="en-US" dirty="0">
                <a:latin typeface="Calibri" panose="020F0502020204030204" pitchFamily="34" charset="0"/>
                <a:cs typeface="Calibri" panose="020F0502020204030204" pitchFamily="34" charset="0"/>
              </a:rPr>
              <a:t>) provide minimal time for the dislocations to accommodate the rapid increase in lattice strain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Increase in temperature (~0.5 </a:t>
            </a:r>
            <a:r>
              <a:rPr lang="en-US" dirty="0" err="1">
                <a:latin typeface="Calibri" panose="020F0502020204030204" pitchFamily="34" charset="0"/>
                <a:cs typeface="Calibri" panose="020F0502020204030204" pitchFamily="34" charset="0"/>
              </a:rPr>
              <a:t>T</a:t>
            </a:r>
            <a:r>
              <a:rPr lang="en-US" baseline="-25000" dirty="0" err="1">
                <a:latin typeface="Calibri" panose="020F0502020204030204" pitchFamily="34" charset="0"/>
                <a:cs typeface="Calibri" panose="020F0502020204030204" pitchFamily="34" charset="0"/>
              </a:rPr>
              <a:t>mNb</a:t>
            </a:r>
            <a:r>
              <a:rPr lang="en-US"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sym typeface="Wingdings" pitchFamily="2" charset="2"/>
              </a:rPr>
              <a:t> </a:t>
            </a:r>
            <a:r>
              <a:rPr lang="en-US" dirty="0">
                <a:latin typeface="Calibri" panose="020F0502020204030204" pitchFamily="34" charset="0"/>
                <a:cs typeface="Calibri" panose="020F0502020204030204" pitchFamily="34" charset="0"/>
              </a:rPr>
              <a:t>significant reduction in </a:t>
            </a:r>
            <a:r>
              <a:rPr lang="en-US" dirty="0" err="1">
                <a:latin typeface="Calibri" panose="020F0502020204030204" pitchFamily="34" charset="0"/>
                <a:cs typeface="Calibri" panose="020F0502020204030204" pitchFamily="34" charset="0"/>
              </a:rPr>
              <a:t>Peierls</a:t>
            </a:r>
            <a:r>
              <a:rPr lang="en-US" dirty="0">
                <a:latin typeface="Calibri" panose="020F0502020204030204" pitchFamily="34" charset="0"/>
                <a:cs typeface="Calibri" panose="020F0502020204030204" pitchFamily="34" charset="0"/>
              </a:rPr>
              <a:t> stress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Dislocations capable of cross slip </a:t>
            </a:r>
            <a:r>
              <a:rPr lang="en-US" dirty="0">
                <a:latin typeface="Calibri" panose="020F0502020204030204" pitchFamily="34" charset="0"/>
                <a:cs typeface="Calibri" panose="020F0502020204030204" pitchFamily="34" charset="0"/>
                <a:sym typeface="Wingdings" pitchFamily="2" charset="2"/>
              </a:rPr>
              <a:t></a:t>
            </a:r>
            <a:r>
              <a:rPr lang="en-US" dirty="0">
                <a:latin typeface="Calibri" panose="020F0502020204030204" pitchFamily="34" charset="0"/>
                <a:cs typeface="Calibri" panose="020F0502020204030204" pitchFamily="34" charset="0"/>
              </a:rPr>
              <a:t> increase in dislocation density and stored deformation energy</a:t>
            </a:r>
          </a:p>
        </p:txBody>
      </p:sp>
    </p:spTree>
    <p:extLst>
      <p:ext uri="{BB962C8B-B14F-4D97-AF65-F5344CB8AC3E}">
        <p14:creationId xmlns:p14="http://schemas.microsoft.com/office/powerpoint/2010/main" val="3317780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9A6F7-29C0-3B7C-AC60-DC7005A470C3}"/>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CF205B6-0DB6-29AE-149A-C3756661DEC5}"/>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C9733C40-A89B-DA77-0634-8C7B8002C1FF}"/>
              </a:ext>
            </a:extLst>
          </p:cNvPr>
          <p:cNvSpPr/>
          <p:nvPr/>
        </p:nvSpPr>
        <p:spPr>
          <a:xfrm>
            <a:off x="-577517" y="-160421"/>
            <a:ext cx="13170569" cy="747562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5082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04F792B4-B854-9892-7AE6-D04A7BC0E49E}"/>
              </a:ext>
            </a:extLst>
          </p:cNvPr>
          <p:cNvPicPr>
            <a:picLocks noChangeAspect="1"/>
          </p:cNvPicPr>
          <p:nvPr/>
        </p:nvPicPr>
        <p:blipFill rotWithShape="1">
          <a:blip r:embed="rId3"/>
          <a:srcRect l="20594" t="13121" r="16699" b="6773"/>
          <a:stretch/>
        </p:blipFill>
        <p:spPr>
          <a:xfrm>
            <a:off x="6963049" y="4035814"/>
            <a:ext cx="2791468" cy="2819637"/>
          </a:xfrm>
          <a:prstGeom prst="rect">
            <a:avLst/>
          </a:prstGeom>
        </p:spPr>
      </p:pic>
      <p:sp>
        <p:nvSpPr>
          <p:cNvPr id="2" name="Title 1">
            <a:extLst>
              <a:ext uri="{FF2B5EF4-FFF2-40B4-BE49-F238E27FC236}">
                <a16:creationId xmlns:a16="http://schemas.microsoft.com/office/drawing/2014/main" id="{7F5217B1-2C06-CB41-A965-47463301D33F}"/>
              </a:ext>
            </a:extLst>
          </p:cNvPr>
          <p:cNvSpPr>
            <a:spLocks noGrp="1"/>
          </p:cNvSpPr>
          <p:nvPr>
            <p:ph type="title"/>
          </p:nvPr>
        </p:nvSpPr>
        <p:spPr>
          <a:xfrm>
            <a:off x="121703" y="66581"/>
            <a:ext cx="8645587" cy="1127944"/>
          </a:xfrm>
        </p:spPr>
        <p:txBody>
          <a:bodyPr/>
          <a:lstStyle/>
          <a:p>
            <a:r>
              <a:rPr lang="en-US" dirty="0"/>
              <a:t>Industrial Relevance: Superconductor Manufacturing</a:t>
            </a:r>
          </a:p>
        </p:txBody>
      </p:sp>
      <p:sp>
        <p:nvSpPr>
          <p:cNvPr id="7" name="TextBox 6">
            <a:extLst>
              <a:ext uri="{FF2B5EF4-FFF2-40B4-BE49-F238E27FC236}">
                <a16:creationId xmlns:a16="http://schemas.microsoft.com/office/drawing/2014/main" id="{C0A90706-F958-5C4F-8173-9318C9B7D532}"/>
              </a:ext>
            </a:extLst>
          </p:cNvPr>
          <p:cNvSpPr txBox="1"/>
          <p:nvPr/>
        </p:nvSpPr>
        <p:spPr>
          <a:xfrm>
            <a:off x="10324385" y="3908625"/>
            <a:ext cx="1867615" cy="461665"/>
          </a:xfrm>
          <a:prstGeom prst="rect">
            <a:avLst/>
          </a:prstGeom>
          <a:noFill/>
        </p:spPr>
        <p:txBody>
          <a:bodyPr wrap="square" rtlCol="0">
            <a:spAutoFit/>
          </a:bodyPr>
          <a:lstStyle/>
          <a:p>
            <a:pPr marL="0" indent="-109538">
              <a:lnSpc>
                <a:spcPct val="100000"/>
              </a:lnSpc>
              <a:buNone/>
              <a:tabLst>
                <a:tab pos="342900" algn="l"/>
              </a:tabLst>
            </a:pPr>
            <a:r>
              <a:rPr lang="en-US" sz="1200" dirty="0"/>
              <a:t>[1] </a:t>
            </a:r>
            <a:r>
              <a:rPr lang="en-US" sz="1200" dirty="0" err="1"/>
              <a:t>Banno</a:t>
            </a:r>
            <a:r>
              <a:rPr lang="en-US" sz="1200" dirty="0"/>
              <a:t>, </a:t>
            </a:r>
            <a:r>
              <a:rPr lang="en-US" sz="1200" dirty="0" err="1"/>
              <a:t>Nobuya</a:t>
            </a:r>
            <a:r>
              <a:rPr lang="en-US" sz="1200" dirty="0"/>
              <a:t>, Scripta </a:t>
            </a:r>
            <a:r>
              <a:rPr lang="en-US" sz="1200" dirty="0" err="1"/>
              <a:t>Materialia</a:t>
            </a:r>
            <a:r>
              <a:rPr lang="en-US" sz="1200" dirty="0"/>
              <a:t> 199 (2021)</a:t>
            </a:r>
          </a:p>
        </p:txBody>
      </p:sp>
      <p:pic>
        <p:nvPicPr>
          <p:cNvPr id="9" name="Picture 8" descr="Diagram&#10;&#10;Description automatically generated">
            <a:extLst>
              <a:ext uri="{FF2B5EF4-FFF2-40B4-BE49-F238E27FC236}">
                <a16:creationId xmlns:a16="http://schemas.microsoft.com/office/drawing/2014/main" id="{9BCE9682-0C43-0A0F-F645-14E4490D68B9}"/>
              </a:ext>
            </a:extLst>
          </p:cNvPr>
          <p:cNvPicPr>
            <a:picLocks noChangeAspect="1"/>
          </p:cNvPicPr>
          <p:nvPr/>
        </p:nvPicPr>
        <p:blipFill rotWithShape="1">
          <a:blip r:embed="rId4"/>
          <a:srcRect l="39415" b="64760"/>
          <a:stretch/>
        </p:blipFill>
        <p:spPr>
          <a:xfrm>
            <a:off x="1769644" y="1026125"/>
            <a:ext cx="3759285" cy="1714019"/>
          </a:xfrm>
          <a:prstGeom prst="rect">
            <a:avLst/>
          </a:prstGeom>
        </p:spPr>
      </p:pic>
      <p:pic>
        <p:nvPicPr>
          <p:cNvPr id="10" name="Picture 9" descr="Diagram&#10;&#10;Description automatically generated">
            <a:extLst>
              <a:ext uri="{FF2B5EF4-FFF2-40B4-BE49-F238E27FC236}">
                <a16:creationId xmlns:a16="http://schemas.microsoft.com/office/drawing/2014/main" id="{1223C796-135E-C265-A531-F345929C840D}"/>
              </a:ext>
            </a:extLst>
          </p:cNvPr>
          <p:cNvPicPr>
            <a:picLocks noChangeAspect="1"/>
          </p:cNvPicPr>
          <p:nvPr/>
        </p:nvPicPr>
        <p:blipFill rotWithShape="1">
          <a:blip r:embed="rId4"/>
          <a:srcRect l="34443" t="69471" b="-1"/>
          <a:stretch/>
        </p:blipFill>
        <p:spPr>
          <a:xfrm>
            <a:off x="1639004" y="2679277"/>
            <a:ext cx="4107567" cy="1499445"/>
          </a:xfrm>
          <a:prstGeom prst="snip2SameRect">
            <a:avLst>
              <a:gd name="adj1" fmla="val 30444"/>
              <a:gd name="adj2" fmla="val 0"/>
            </a:avLst>
          </a:prstGeom>
        </p:spPr>
      </p:pic>
      <p:pic>
        <p:nvPicPr>
          <p:cNvPr id="11" name="Picture 10" descr="A picture containing guitar&#10;&#10;Description automatically generated">
            <a:extLst>
              <a:ext uri="{FF2B5EF4-FFF2-40B4-BE49-F238E27FC236}">
                <a16:creationId xmlns:a16="http://schemas.microsoft.com/office/drawing/2014/main" id="{850ABBAF-F608-C451-A2EC-E1283A6D45F0}"/>
              </a:ext>
            </a:extLst>
          </p:cNvPr>
          <p:cNvPicPr>
            <a:picLocks noChangeAspect="1"/>
          </p:cNvPicPr>
          <p:nvPr/>
        </p:nvPicPr>
        <p:blipFill rotWithShape="1">
          <a:blip r:embed="rId5"/>
          <a:srcRect l="44703" t="8274" b="18996"/>
          <a:stretch/>
        </p:blipFill>
        <p:spPr>
          <a:xfrm>
            <a:off x="1639004" y="4139458"/>
            <a:ext cx="4053258" cy="1318192"/>
          </a:xfrm>
          <a:prstGeom prst="rect">
            <a:avLst/>
          </a:prstGeom>
        </p:spPr>
      </p:pic>
      <p:pic>
        <p:nvPicPr>
          <p:cNvPr id="4" name="Picture 3" descr="A picture containing text, device, meter&#10;&#10;Description automatically generated">
            <a:extLst>
              <a:ext uri="{FF2B5EF4-FFF2-40B4-BE49-F238E27FC236}">
                <a16:creationId xmlns:a16="http://schemas.microsoft.com/office/drawing/2014/main" id="{A5B42C42-A099-934C-83F7-ED4640390B56}"/>
              </a:ext>
            </a:extLst>
          </p:cNvPr>
          <p:cNvPicPr>
            <a:picLocks noChangeAspect="1"/>
          </p:cNvPicPr>
          <p:nvPr/>
        </p:nvPicPr>
        <p:blipFill rotWithShape="1">
          <a:blip r:embed="rId6"/>
          <a:srcRect t="5846" b="6653"/>
          <a:stretch/>
        </p:blipFill>
        <p:spPr>
          <a:xfrm>
            <a:off x="5920988" y="1244689"/>
            <a:ext cx="6223863" cy="2439755"/>
          </a:xfrm>
          <a:prstGeom prst="rect">
            <a:avLst/>
          </a:prstGeom>
        </p:spPr>
      </p:pic>
      <p:sp>
        <p:nvSpPr>
          <p:cNvPr id="3" name="TextBox 2">
            <a:extLst>
              <a:ext uri="{FF2B5EF4-FFF2-40B4-BE49-F238E27FC236}">
                <a16:creationId xmlns:a16="http://schemas.microsoft.com/office/drawing/2014/main" id="{AA7B8C43-FBD7-9A24-F683-38C329D7C594}"/>
              </a:ext>
            </a:extLst>
          </p:cNvPr>
          <p:cNvSpPr txBox="1"/>
          <p:nvPr/>
        </p:nvSpPr>
        <p:spPr>
          <a:xfrm>
            <a:off x="6813167" y="3677873"/>
            <a:ext cx="1547218" cy="307777"/>
          </a:xfrm>
          <a:prstGeom prst="rect">
            <a:avLst/>
          </a:prstGeom>
          <a:noFill/>
        </p:spPr>
        <p:txBody>
          <a:bodyPr wrap="none" rtlCol="0">
            <a:spAutoFit/>
          </a:bodyPr>
          <a:lstStyle/>
          <a:p>
            <a:r>
              <a:rPr lang="en-US" sz="1400" dirty="0"/>
              <a:t>Without annealing</a:t>
            </a:r>
          </a:p>
        </p:txBody>
      </p:sp>
      <p:sp>
        <p:nvSpPr>
          <p:cNvPr id="8" name="TextBox 7">
            <a:extLst>
              <a:ext uri="{FF2B5EF4-FFF2-40B4-BE49-F238E27FC236}">
                <a16:creationId xmlns:a16="http://schemas.microsoft.com/office/drawing/2014/main" id="{342989EC-0850-5269-A28D-677C45E97602}"/>
              </a:ext>
            </a:extLst>
          </p:cNvPr>
          <p:cNvSpPr txBox="1"/>
          <p:nvPr/>
        </p:nvSpPr>
        <p:spPr>
          <a:xfrm>
            <a:off x="9754517" y="3641334"/>
            <a:ext cx="2390334" cy="307777"/>
          </a:xfrm>
          <a:prstGeom prst="rect">
            <a:avLst/>
          </a:prstGeom>
          <a:noFill/>
        </p:spPr>
        <p:txBody>
          <a:bodyPr wrap="none" rtlCol="0">
            <a:spAutoFit/>
          </a:bodyPr>
          <a:lstStyle/>
          <a:p>
            <a:r>
              <a:rPr lang="en-US" sz="1400" dirty="0"/>
              <a:t>With annealing at 1010 </a:t>
            </a:r>
            <a:r>
              <a:rPr lang="en-US" sz="1200" dirty="0">
                <a:latin typeface="Arial" panose="020B0604020202020204" pitchFamily="34" charset="0"/>
                <a:cs typeface="Arial" panose="020B0604020202020204" pitchFamily="34" charset="0"/>
              </a:rPr>
              <a:t>º</a:t>
            </a:r>
            <a:r>
              <a:rPr lang="en-US" sz="1400" dirty="0"/>
              <a:t>C/5h</a:t>
            </a:r>
          </a:p>
        </p:txBody>
      </p:sp>
      <p:sp>
        <p:nvSpPr>
          <p:cNvPr id="12" name="TextBox 11">
            <a:extLst>
              <a:ext uri="{FF2B5EF4-FFF2-40B4-BE49-F238E27FC236}">
                <a16:creationId xmlns:a16="http://schemas.microsoft.com/office/drawing/2014/main" id="{D14D7B9F-396A-3546-3AE5-72ADAF02640A}"/>
              </a:ext>
            </a:extLst>
          </p:cNvPr>
          <p:cNvSpPr txBox="1"/>
          <p:nvPr/>
        </p:nvSpPr>
        <p:spPr>
          <a:xfrm>
            <a:off x="121703" y="1622341"/>
            <a:ext cx="1666160" cy="4154984"/>
          </a:xfrm>
          <a:prstGeom prst="rect">
            <a:avLst/>
          </a:prstGeom>
          <a:noFill/>
        </p:spPr>
        <p:txBody>
          <a:bodyPr wrap="square" rtlCol="0">
            <a:spAutoFit/>
          </a:bodyPr>
          <a:lstStyle/>
          <a:p>
            <a:r>
              <a:rPr lang="en-US" sz="1600" dirty="0"/>
              <a:t>Bronze method</a:t>
            </a:r>
          </a:p>
          <a:p>
            <a:endParaRPr lang="en-US" sz="1600" dirty="0"/>
          </a:p>
          <a:p>
            <a:endParaRPr lang="en-US" sz="1600" dirty="0"/>
          </a:p>
          <a:p>
            <a:endParaRPr lang="en-US" sz="1600" dirty="0"/>
          </a:p>
          <a:p>
            <a:endParaRPr lang="en-US" sz="1600" dirty="0"/>
          </a:p>
          <a:p>
            <a:endParaRPr lang="en-US" sz="1600" dirty="0"/>
          </a:p>
          <a:p>
            <a:r>
              <a:rPr lang="en-US" sz="1600" dirty="0"/>
              <a:t>Internal Tin (IT) Method</a:t>
            </a:r>
          </a:p>
          <a:p>
            <a:endParaRPr lang="en-US" sz="1600" dirty="0"/>
          </a:p>
          <a:p>
            <a:endParaRPr lang="en-US" sz="1600" dirty="0"/>
          </a:p>
          <a:p>
            <a:endParaRPr lang="en-US" sz="1600" dirty="0"/>
          </a:p>
          <a:p>
            <a:endParaRPr lang="en-US" sz="1600" dirty="0"/>
          </a:p>
          <a:p>
            <a:r>
              <a:rPr lang="en-US" sz="1600" dirty="0"/>
              <a:t>Powder-In-Tube (PIT) Method</a:t>
            </a:r>
          </a:p>
          <a:p>
            <a:endParaRPr lang="en-US" sz="1600" dirty="0"/>
          </a:p>
          <a:p>
            <a:r>
              <a:rPr lang="en-US" sz="1200" dirty="0"/>
              <a:t>[10] </a:t>
            </a:r>
            <a:r>
              <a:rPr lang="en-US" sz="1200" dirty="0" err="1"/>
              <a:t>Barzi</a:t>
            </a:r>
            <a:r>
              <a:rPr lang="en-US" sz="1200" dirty="0"/>
              <a:t>, E. &amp; </a:t>
            </a:r>
            <a:r>
              <a:rPr lang="en-US" sz="1200" dirty="0" err="1"/>
              <a:t>Zlobin</a:t>
            </a:r>
            <a:r>
              <a:rPr lang="en-US" sz="1200" dirty="0"/>
              <a:t>, A., (2019). </a:t>
            </a:r>
          </a:p>
        </p:txBody>
      </p:sp>
    </p:spTree>
    <p:extLst>
      <p:ext uri="{BB962C8B-B14F-4D97-AF65-F5344CB8AC3E}">
        <p14:creationId xmlns:p14="http://schemas.microsoft.com/office/powerpoint/2010/main" val="622948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Chart, diagram&#10;&#10;Description automatically generated">
            <a:extLst>
              <a:ext uri="{FF2B5EF4-FFF2-40B4-BE49-F238E27FC236}">
                <a16:creationId xmlns:a16="http://schemas.microsoft.com/office/drawing/2014/main" id="{0A13C626-7AB4-2946-B5C5-5710D9B95BC6}"/>
              </a:ext>
            </a:extLst>
          </p:cNvPr>
          <p:cNvPicPr>
            <a:picLocks noChangeAspect="1"/>
          </p:cNvPicPr>
          <p:nvPr/>
        </p:nvPicPr>
        <p:blipFill rotWithShape="1">
          <a:blip r:embed="rId3"/>
          <a:srcRect l="6827" t="3925" b="11631"/>
          <a:stretch/>
        </p:blipFill>
        <p:spPr>
          <a:xfrm>
            <a:off x="301752" y="1235258"/>
            <a:ext cx="5500440" cy="4765915"/>
          </a:xfrm>
          <a:prstGeom prst="rect">
            <a:avLst/>
          </a:prstGeom>
        </p:spPr>
      </p:pic>
      <p:sp>
        <p:nvSpPr>
          <p:cNvPr id="2" name="Title 1">
            <a:extLst>
              <a:ext uri="{FF2B5EF4-FFF2-40B4-BE49-F238E27FC236}">
                <a16:creationId xmlns:a16="http://schemas.microsoft.com/office/drawing/2014/main" id="{7AB52C18-6252-FA4D-8022-22034CCEA050}"/>
              </a:ext>
            </a:extLst>
          </p:cNvPr>
          <p:cNvSpPr>
            <a:spLocks noGrp="1"/>
          </p:cNvSpPr>
          <p:nvPr>
            <p:ph type="title"/>
          </p:nvPr>
        </p:nvSpPr>
        <p:spPr>
          <a:xfrm>
            <a:off x="337354" y="201478"/>
            <a:ext cx="8645587" cy="1258523"/>
          </a:xfrm>
        </p:spPr>
        <p:txBody>
          <a:bodyPr>
            <a:normAutofit/>
          </a:bodyPr>
          <a:lstStyle/>
          <a:p>
            <a:r>
              <a:rPr lang="en-US" sz="3200" dirty="0"/>
              <a:t>Effects of Hf on Recrystallization</a:t>
            </a:r>
          </a:p>
        </p:txBody>
      </p:sp>
      <p:sp>
        <p:nvSpPr>
          <p:cNvPr id="3" name="Content Placeholder 2">
            <a:extLst>
              <a:ext uri="{FF2B5EF4-FFF2-40B4-BE49-F238E27FC236}">
                <a16:creationId xmlns:a16="http://schemas.microsoft.com/office/drawing/2014/main" id="{516A95E0-FC8E-2B4D-9726-6BAC9A3A3573}"/>
              </a:ext>
            </a:extLst>
          </p:cNvPr>
          <p:cNvSpPr>
            <a:spLocks noGrp="1"/>
          </p:cNvSpPr>
          <p:nvPr>
            <p:ph idx="1"/>
          </p:nvPr>
        </p:nvSpPr>
        <p:spPr>
          <a:xfrm>
            <a:off x="5790771" y="1460001"/>
            <a:ext cx="6384340" cy="3996069"/>
          </a:xfrm>
        </p:spPr>
        <p:txBody>
          <a:bodyPr>
            <a:noAutofit/>
          </a:bodyPr>
          <a:lstStyle/>
          <a:p>
            <a:pPr marL="0" indent="0">
              <a:buNone/>
            </a:pPr>
            <a:r>
              <a:rPr lang="en-US" sz="2800" u="sng" dirty="0"/>
              <a:t>Hf effects on Nb microstructure:</a:t>
            </a:r>
          </a:p>
          <a:p>
            <a:r>
              <a:rPr lang="en-US" dirty="0"/>
              <a:t>Solid solution strengthening (SSS) and pinning centers (PC) [oxides/carbides]</a:t>
            </a:r>
          </a:p>
          <a:p>
            <a:r>
              <a:rPr lang="en-US" dirty="0"/>
              <a:t>Stabilization of grain growth kinetics(dragging forces) during recrystallization (Rx)</a:t>
            </a:r>
          </a:p>
          <a:p>
            <a:pPr lvl="1"/>
            <a:r>
              <a:rPr lang="en-US" dirty="0"/>
              <a:t>Maintain heavily worked structures (i.e. Nb wires grain sizes)</a:t>
            </a:r>
          </a:p>
          <a:p>
            <a:r>
              <a:rPr lang="en-US" b="1" dirty="0"/>
              <a:t>Increased grain boundary (GB) diffusion paths </a:t>
            </a:r>
            <a:r>
              <a:rPr lang="en-US" dirty="0"/>
              <a:t>in Nb-base alloy for Sn during Nb</a:t>
            </a:r>
            <a:r>
              <a:rPr lang="en-US" baseline="-25000" dirty="0"/>
              <a:t>3</a:t>
            </a:r>
            <a:r>
              <a:rPr lang="en-US" dirty="0"/>
              <a:t>Sn reaction, </a:t>
            </a:r>
            <a:r>
              <a:rPr lang="en-US" b="1" dirty="0"/>
              <a:t>finer morphology</a:t>
            </a:r>
          </a:p>
          <a:p>
            <a:pPr lvl="1"/>
            <a:r>
              <a:rPr lang="en-US" b="1" dirty="0"/>
              <a:t>Increased flux pinning -&gt; increased superconductor performance!</a:t>
            </a:r>
          </a:p>
        </p:txBody>
      </p:sp>
      <p:sp>
        <p:nvSpPr>
          <p:cNvPr id="5" name="Rectangle 4">
            <a:extLst>
              <a:ext uri="{FF2B5EF4-FFF2-40B4-BE49-F238E27FC236}">
                <a16:creationId xmlns:a16="http://schemas.microsoft.com/office/drawing/2014/main" id="{1F7C5B98-19AD-2706-43D2-B1C5BD2207CD}"/>
              </a:ext>
            </a:extLst>
          </p:cNvPr>
          <p:cNvSpPr/>
          <p:nvPr/>
        </p:nvSpPr>
        <p:spPr>
          <a:xfrm>
            <a:off x="0" y="1810512"/>
            <a:ext cx="264844" cy="2560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5F7229E-A227-7CEF-C50F-A1BA71B17ABA}"/>
              </a:ext>
            </a:extLst>
          </p:cNvPr>
          <p:cNvSpPr txBox="1"/>
          <p:nvPr/>
        </p:nvSpPr>
        <p:spPr>
          <a:xfrm rot="16200000">
            <a:off x="-874805" y="3192137"/>
            <a:ext cx="2129878" cy="369332"/>
          </a:xfrm>
          <a:prstGeom prst="rect">
            <a:avLst/>
          </a:prstGeom>
          <a:noFill/>
        </p:spPr>
        <p:txBody>
          <a:bodyPr wrap="none" rtlCol="0">
            <a:spAutoFit/>
          </a:bodyPr>
          <a:lstStyle/>
          <a:p>
            <a:r>
              <a:rPr lang="en-US" b="1" dirty="0"/>
              <a:t>Micro Hardness (Hv)</a:t>
            </a:r>
          </a:p>
        </p:txBody>
      </p:sp>
      <p:sp>
        <p:nvSpPr>
          <p:cNvPr id="7" name="TextBox 6">
            <a:extLst>
              <a:ext uri="{FF2B5EF4-FFF2-40B4-BE49-F238E27FC236}">
                <a16:creationId xmlns:a16="http://schemas.microsoft.com/office/drawing/2014/main" id="{FB1778DA-6B82-C39B-66B2-89DDCEB5D4A7}"/>
              </a:ext>
            </a:extLst>
          </p:cNvPr>
          <p:cNvSpPr txBox="1"/>
          <p:nvPr/>
        </p:nvSpPr>
        <p:spPr>
          <a:xfrm>
            <a:off x="1206145" y="6186910"/>
            <a:ext cx="3691653" cy="276999"/>
          </a:xfrm>
          <a:prstGeom prst="rect">
            <a:avLst/>
          </a:prstGeom>
          <a:noFill/>
        </p:spPr>
        <p:txBody>
          <a:bodyPr wrap="square" rtlCol="0">
            <a:spAutoFit/>
          </a:bodyPr>
          <a:lstStyle/>
          <a:p>
            <a:pPr marL="0" indent="-109538">
              <a:lnSpc>
                <a:spcPct val="100000"/>
              </a:lnSpc>
              <a:buNone/>
              <a:tabLst>
                <a:tab pos="342900" algn="l"/>
              </a:tabLst>
            </a:pPr>
            <a:r>
              <a:rPr lang="en-US" sz="1200" dirty="0"/>
              <a:t>[1] </a:t>
            </a:r>
            <a:r>
              <a:rPr lang="en-US" sz="1200" dirty="0" err="1"/>
              <a:t>Banno</a:t>
            </a:r>
            <a:r>
              <a:rPr lang="en-US" sz="1200" dirty="0"/>
              <a:t>, </a:t>
            </a:r>
            <a:r>
              <a:rPr lang="en-US" sz="1200" dirty="0" err="1"/>
              <a:t>Nobuya</a:t>
            </a:r>
            <a:r>
              <a:rPr lang="en-US" sz="1200" dirty="0"/>
              <a:t>, Scripta </a:t>
            </a:r>
            <a:r>
              <a:rPr lang="en-US" sz="1200" dirty="0" err="1"/>
              <a:t>Materialia</a:t>
            </a:r>
            <a:r>
              <a:rPr lang="en-US" sz="1200" dirty="0"/>
              <a:t> 199 (2021)</a:t>
            </a:r>
          </a:p>
        </p:txBody>
      </p:sp>
    </p:spTree>
    <p:extLst>
      <p:ext uri="{BB962C8B-B14F-4D97-AF65-F5344CB8AC3E}">
        <p14:creationId xmlns:p14="http://schemas.microsoft.com/office/powerpoint/2010/main" val="77047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2FDE1-2D0A-FF48-BA4C-05C3D4F9A578}"/>
              </a:ext>
            </a:extLst>
          </p:cNvPr>
          <p:cNvSpPr>
            <a:spLocks noGrp="1"/>
          </p:cNvSpPr>
          <p:nvPr>
            <p:ph type="title"/>
          </p:nvPr>
        </p:nvSpPr>
        <p:spPr/>
        <p:txBody>
          <a:bodyPr/>
          <a:lstStyle/>
          <a:p>
            <a:r>
              <a:rPr lang="en-US" dirty="0"/>
              <a:t>Alloy Manufacturing: Compositions</a:t>
            </a:r>
          </a:p>
        </p:txBody>
      </p:sp>
      <p:sp>
        <p:nvSpPr>
          <p:cNvPr id="3" name="Content Placeholder 2">
            <a:extLst>
              <a:ext uri="{FF2B5EF4-FFF2-40B4-BE49-F238E27FC236}">
                <a16:creationId xmlns:a16="http://schemas.microsoft.com/office/drawing/2014/main" id="{7F0214D9-4877-A84E-831B-D77C50042069}"/>
              </a:ext>
            </a:extLst>
          </p:cNvPr>
          <p:cNvSpPr>
            <a:spLocks noGrp="1"/>
          </p:cNvSpPr>
          <p:nvPr>
            <p:ph idx="1"/>
          </p:nvPr>
        </p:nvSpPr>
        <p:spPr>
          <a:xfrm>
            <a:off x="6950949" y="1258523"/>
            <a:ext cx="5114925" cy="5228661"/>
          </a:xfrm>
        </p:spPr>
        <p:txBody>
          <a:bodyPr>
            <a:noAutofit/>
          </a:bodyPr>
          <a:lstStyle/>
          <a:p>
            <a:pPr marL="0" indent="0">
              <a:buNone/>
            </a:pPr>
            <a:r>
              <a:rPr lang="en-US" u="sng" dirty="0"/>
              <a:t>Alloying element selection process</a:t>
            </a:r>
          </a:p>
          <a:p>
            <a:r>
              <a:rPr lang="en-US" sz="2000" dirty="0"/>
              <a:t>Good solubility</a:t>
            </a:r>
          </a:p>
          <a:p>
            <a:r>
              <a:rPr lang="en-US" sz="2000" dirty="0"/>
              <a:t>Similar strengthening effects</a:t>
            </a:r>
          </a:p>
          <a:p>
            <a:pPr lvl="1"/>
            <a:r>
              <a:rPr lang="en-US" sz="1600" dirty="0"/>
              <a:t> SSS, PC, higher T</a:t>
            </a:r>
            <a:r>
              <a:rPr lang="en-US" sz="1600" baseline="-25000" dirty="0"/>
              <a:t>m</a:t>
            </a:r>
          </a:p>
          <a:p>
            <a:r>
              <a:rPr lang="en-US" sz="2000" dirty="0"/>
              <a:t>Minimal loss of workability</a:t>
            </a:r>
          </a:p>
          <a:p>
            <a:r>
              <a:rPr lang="en-US" sz="2000" dirty="0"/>
              <a:t>Cost effective</a:t>
            </a:r>
            <a:endParaRPr lang="en-US" sz="2800" dirty="0">
              <a:solidFill>
                <a:srgbClr val="FF3F00"/>
              </a:solidFill>
            </a:endParaRPr>
          </a:p>
          <a:p>
            <a:r>
              <a:rPr lang="en-US" sz="2800" dirty="0">
                <a:solidFill>
                  <a:srgbClr val="FF3F00"/>
                </a:solidFill>
              </a:rPr>
              <a:t>Group IV</a:t>
            </a:r>
          </a:p>
          <a:p>
            <a:pPr lvl="1"/>
            <a:r>
              <a:rPr lang="en-US" sz="2400" dirty="0"/>
              <a:t>Pinning centers &amp; SSS [2, 3, 6]</a:t>
            </a:r>
          </a:p>
          <a:p>
            <a:r>
              <a:rPr lang="en-US" sz="2800" dirty="0">
                <a:solidFill>
                  <a:srgbClr val="0070C0"/>
                </a:solidFill>
              </a:rPr>
              <a:t>Refractory</a:t>
            </a:r>
          </a:p>
          <a:p>
            <a:pPr lvl="1"/>
            <a:r>
              <a:rPr lang="en-US" sz="2400" dirty="0"/>
              <a:t>SSS &amp; Tm ↑[3, 6]</a:t>
            </a:r>
          </a:p>
          <a:p>
            <a:r>
              <a:rPr lang="en-US" dirty="0"/>
              <a:t>Compositions</a:t>
            </a:r>
            <a:endParaRPr lang="en-US" sz="2800" dirty="0"/>
          </a:p>
          <a:p>
            <a:pPr lvl="1"/>
            <a:r>
              <a:rPr lang="en-US" sz="1800" dirty="0"/>
              <a:t>Industry practices for Nb alloys in superconductor manufacturing [5, 10]</a:t>
            </a:r>
            <a:endParaRPr lang="en-US" sz="1600" dirty="0"/>
          </a:p>
          <a:p>
            <a:endParaRPr lang="en-US" sz="2800" dirty="0"/>
          </a:p>
        </p:txBody>
      </p:sp>
      <p:graphicFrame>
        <p:nvGraphicFramePr>
          <p:cNvPr id="4" name="Table 3">
            <a:extLst>
              <a:ext uri="{FF2B5EF4-FFF2-40B4-BE49-F238E27FC236}">
                <a16:creationId xmlns:a16="http://schemas.microsoft.com/office/drawing/2014/main" id="{72278B9D-F7BD-8844-AEC3-4D0A121DA2CF}"/>
              </a:ext>
            </a:extLst>
          </p:cNvPr>
          <p:cNvGraphicFramePr>
            <a:graphicFrameLocks noGrp="1"/>
          </p:cNvGraphicFramePr>
          <p:nvPr>
            <p:extLst>
              <p:ext uri="{D42A27DB-BD31-4B8C-83A1-F6EECF244321}">
                <p14:modId xmlns:p14="http://schemas.microsoft.com/office/powerpoint/2010/main" val="2231779233"/>
              </p:ext>
            </p:extLst>
          </p:nvPr>
        </p:nvGraphicFramePr>
        <p:xfrm>
          <a:off x="302589" y="1213527"/>
          <a:ext cx="6471897" cy="4730072"/>
        </p:xfrm>
        <a:graphic>
          <a:graphicData uri="http://schemas.openxmlformats.org/drawingml/2006/table">
            <a:tbl>
              <a:tblPr firstRow="1" firstCol="1" bandRow="1">
                <a:tableStyleId>{5C22544A-7EE6-4342-B048-85BDC9FD1C3A}</a:tableStyleId>
              </a:tblPr>
              <a:tblGrid>
                <a:gridCol w="1278287">
                  <a:extLst>
                    <a:ext uri="{9D8B030D-6E8A-4147-A177-3AD203B41FA5}">
                      <a16:colId xmlns:a16="http://schemas.microsoft.com/office/drawing/2014/main" val="792775909"/>
                    </a:ext>
                  </a:extLst>
                </a:gridCol>
                <a:gridCol w="1931254">
                  <a:extLst>
                    <a:ext uri="{9D8B030D-6E8A-4147-A177-3AD203B41FA5}">
                      <a16:colId xmlns:a16="http://schemas.microsoft.com/office/drawing/2014/main" val="2633328385"/>
                    </a:ext>
                  </a:extLst>
                </a:gridCol>
                <a:gridCol w="1683989">
                  <a:extLst>
                    <a:ext uri="{9D8B030D-6E8A-4147-A177-3AD203B41FA5}">
                      <a16:colId xmlns:a16="http://schemas.microsoft.com/office/drawing/2014/main" val="4156536811"/>
                    </a:ext>
                  </a:extLst>
                </a:gridCol>
                <a:gridCol w="1578367">
                  <a:extLst>
                    <a:ext uri="{9D8B030D-6E8A-4147-A177-3AD203B41FA5}">
                      <a16:colId xmlns:a16="http://schemas.microsoft.com/office/drawing/2014/main" val="2261825682"/>
                    </a:ext>
                  </a:extLst>
                </a:gridCol>
              </a:tblGrid>
              <a:tr h="700384">
                <a:tc>
                  <a:txBody>
                    <a:bodyPr/>
                    <a:lstStyle/>
                    <a:p>
                      <a:pPr marL="0" marR="0" algn="ctr">
                        <a:spcBef>
                          <a:spcPts val="0"/>
                        </a:spcBef>
                        <a:spcAft>
                          <a:spcPts val="0"/>
                        </a:spcAft>
                      </a:pPr>
                      <a:r>
                        <a:rPr lang="en-US" sz="2000" b="1" u="sng" dirty="0">
                          <a:effectLst/>
                        </a:rPr>
                        <a:t>Alloy</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b="1" u="sng" dirty="0">
                          <a:effectLst/>
                        </a:rPr>
                        <a:t>Compositions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b="1" u="sng" dirty="0">
                          <a:effectLst/>
                        </a:rPr>
                        <a:t>Manufactured</a:t>
                      </a:r>
                      <a:endParaRPr lang="en-US" sz="2000" b="1" u="sng"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Compression Tested</a:t>
                      </a:r>
                    </a:p>
                  </a:txBody>
                  <a:tcPr marL="68580" marR="68580" marT="0" marB="0" anchor="ctr"/>
                </a:tc>
                <a:extLst>
                  <a:ext uri="{0D108BD9-81ED-4DB2-BD59-A6C34878D82A}">
                    <a16:rowId xmlns:a16="http://schemas.microsoft.com/office/drawing/2014/main" val="5867229"/>
                  </a:ext>
                </a:extLst>
              </a:tr>
              <a:tr h="420230">
                <a:tc>
                  <a:txBody>
                    <a:bodyPr/>
                    <a:lstStyle/>
                    <a:p>
                      <a:pPr marL="0" marR="0" algn="ctr">
                        <a:spcBef>
                          <a:spcPts val="0"/>
                        </a:spcBef>
                        <a:spcAft>
                          <a:spcPts val="0"/>
                        </a:spcAft>
                      </a:pPr>
                      <a:r>
                        <a:rPr lang="en-US" sz="2400" b="1" dirty="0">
                          <a:solidFill>
                            <a:schemeClr val="bg1"/>
                          </a:solidFill>
                          <a:effectLst/>
                        </a:rPr>
                        <a:t>Nb-</a:t>
                      </a:r>
                      <a:r>
                        <a:rPr lang="en-US" sz="2400" b="1" dirty="0" err="1">
                          <a:solidFill>
                            <a:schemeClr val="accent2">
                              <a:lumMod val="75000"/>
                            </a:schemeClr>
                          </a:solidFill>
                          <a:effectLst/>
                        </a:rPr>
                        <a:t>Ti</a:t>
                      </a:r>
                      <a:endParaRPr lang="en-US" sz="2400" b="1"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dirty="0">
                          <a:effectLst/>
                        </a:rPr>
                        <a:t>2 wt.%</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X</a:t>
                      </a:r>
                    </a:p>
                  </a:txBody>
                  <a:tcPr marL="68580" marR="68580" marT="0" marB="0" anchor="ctr"/>
                </a:tc>
                <a:tc>
                  <a:txBody>
                    <a:bodyPr/>
                    <a:lstStyle/>
                    <a:p>
                      <a:pPr marL="0" marR="0" algn="ctr">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X</a:t>
                      </a:r>
                    </a:p>
                  </a:txBody>
                  <a:tcPr marL="68580" marR="68580" marT="0" marB="0" anchor="ctr"/>
                </a:tc>
                <a:extLst>
                  <a:ext uri="{0D108BD9-81ED-4DB2-BD59-A6C34878D82A}">
                    <a16:rowId xmlns:a16="http://schemas.microsoft.com/office/drawing/2014/main" val="116323958"/>
                  </a:ext>
                </a:extLst>
              </a:tr>
              <a:tr h="450246">
                <a:tc>
                  <a:txBody>
                    <a:bodyPr/>
                    <a:lstStyle/>
                    <a:p>
                      <a:pPr marL="0" marR="0" algn="ctr">
                        <a:spcBef>
                          <a:spcPts val="0"/>
                        </a:spcBef>
                        <a:spcAft>
                          <a:spcPts val="0"/>
                        </a:spcAft>
                      </a:pPr>
                      <a:r>
                        <a:rPr lang="en-US" sz="2400" b="1" dirty="0">
                          <a:solidFill>
                            <a:schemeClr val="bg1"/>
                          </a:solidFill>
                          <a:effectLst/>
                        </a:rPr>
                        <a:t>Nb-</a:t>
                      </a:r>
                      <a:r>
                        <a:rPr lang="en-US" sz="2400" b="1" dirty="0">
                          <a:solidFill>
                            <a:schemeClr val="accent2">
                              <a:lumMod val="75000"/>
                            </a:schemeClr>
                          </a:solidFill>
                          <a:effectLst/>
                        </a:rPr>
                        <a:t>Zr</a:t>
                      </a:r>
                      <a:endParaRPr lang="en-US" sz="2400" b="1"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dirty="0">
                          <a:effectLst/>
                        </a:rPr>
                        <a:t>2 wt.%</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X</a:t>
                      </a:r>
                    </a:p>
                  </a:txBody>
                  <a:tcPr marL="68580" marR="68580" marT="0" marB="0" anchor="ctr"/>
                </a:tc>
                <a:tc>
                  <a:txBody>
                    <a:bodyPr/>
                    <a:lstStyle/>
                    <a:p>
                      <a:pPr marL="0" marR="0" algn="ctr">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X</a:t>
                      </a:r>
                    </a:p>
                  </a:txBody>
                  <a:tcPr marL="68580" marR="68580" marT="0" marB="0" anchor="ctr"/>
                </a:tc>
                <a:extLst>
                  <a:ext uri="{0D108BD9-81ED-4DB2-BD59-A6C34878D82A}">
                    <a16:rowId xmlns:a16="http://schemas.microsoft.com/office/drawing/2014/main" val="1368763930"/>
                  </a:ext>
                </a:extLst>
              </a:tr>
              <a:tr h="420230">
                <a:tc>
                  <a:txBody>
                    <a:bodyPr/>
                    <a:lstStyle/>
                    <a:p>
                      <a:pPr marL="0" marR="0" algn="ctr">
                        <a:spcBef>
                          <a:spcPts val="0"/>
                        </a:spcBef>
                        <a:spcAft>
                          <a:spcPts val="0"/>
                        </a:spcAft>
                      </a:pPr>
                      <a:r>
                        <a:rPr lang="en-US" sz="2400" b="1" dirty="0">
                          <a:solidFill>
                            <a:schemeClr val="bg1"/>
                          </a:solidFill>
                          <a:effectLst/>
                        </a:rPr>
                        <a:t>Nb-</a:t>
                      </a:r>
                      <a:r>
                        <a:rPr lang="en-US" sz="2400" b="1" dirty="0">
                          <a:solidFill>
                            <a:schemeClr val="accent2">
                              <a:lumMod val="75000"/>
                            </a:schemeClr>
                          </a:solidFill>
                          <a:effectLst/>
                        </a:rPr>
                        <a:t>Hf</a:t>
                      </a:r>
                      <a:endParaRPr lang="en-US" sz="2400" b="1"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dirty="0">
                          <a:effectLst/>
                        </a:rPr>
                        <a:t>2 wt.%</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X</a:t>
                      </a:r>
                    </a:p>
                  </a:txBody>
                  <a:tcPr marL="68580" marR="68580" marT="0" marB="0" anchor="ctr"/>
                </a:tc>
                <a:tc>
                  <a:txBody>
                    <a:bodyPr/>
                    <a:lstStyle/>
                    <a:p>
                      <a:pPr marL="0" marR="0" algn="ctr">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X</a:t>
                      </a:r>
                    </a:p>
                  </a:txBody>
                  <a:tcPr marL="68580" marR="68580" marT="0" marB="0" anchor="ctr"/>
                </a:tc>
                <a:extLst>
                  <a:ext uri="{0D108BD9-81ED-4DB2-BD59-A6C34878D82A}">
                    <a16:rowId xmlns:a16="http://schemas.microsoft.com/office/drawing/2014/main" val="3981408249"/>
                  </a:ext>
                </a:extLst>
              </a:tr>
              <a:tr h="420230">
                <a:tc>
                  <a:txBody>
                    <a:bodyPr/>
                    <a:lstStyle/>
                    <a:p>
                      <a:pPr marL="0" marR="0" algn="ctr">
                        <a:spcBef>
                          <a:spcPts val="0"/>
                        </a:spcBef>
                        <a:spcAft>
                          <a:spcPts val="0"/>
                        </a:spcAft>
                      </a:pPr>
                      <a:r>
                        <a:rPr lang="en-US" sz="2400" b="1" dirty="0">
                          <a:effectLst/>
                        </a:rPr>
                        <a:t>Nb-</a:t>
                      </a:r>
                      <a:r>
                        <a:rPr lang="en-US" sz="2400" b="1" dirty="0">
                          <a:solidFill>
                            <a:srgbClr val="7030A0"/>
                          </a:solidFill>
                          <a:effectLst/>
                        </a:rPr>
                        <a:t>V</a:t>
                      </a:r>
                      <a:endParaRPr lang="en-US" sz="24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dirty="0">
                          <a:effectLst/>
                        </a:rPr>
                        <a:t>2 wt.%</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X</a:t>
                      </a:r>
                    </a:p>
                  </a:txBody>
                  <a:tcPr marL="68580" marR="68580" marT="0" marB="0" anchor="ctr"/>
                </a:tc>
                <a:tc>
                  <a:txBody>
                    <a:bodyPr/>
                    <a:lstStyle/>
                    <a:p>
                      <a:pPr marL="0" marR="0" algn="ctr">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X</a:t>
                      </a:r>
                    </a:p>
                  </a:txBody>
                  <a:tcPr marL="68580" marR="68580" marT="0" marB="0" anchor="ctr"/>
                </a:tc>
                <a:extLst>
                  <a:ext uri="{0D108BD9-81ED-4DB2-BD59-A6C34878D82A}">
                    <a16:rowId xmlns:a16="http://schemas.microsoft.com/office/drawing/2014/main" val="135785472"/>
                  </a:ext>
                </a:extLst>
              </a:tr>
              <a:tr h="439093">
                <a:tc>
                  <a:txBody>
                    <a:bodyPr/>
                    <a:lstStyle/>
                    <a:p>
                      <a:pPr marL="0" marR="0" algn="ctr">
                        <a:spcBef>
                          <a:spcPts val="0"/>
                        </a:spcBef>
                        <a:spcAft>
                          <a:spcPts val="0"/>
                        </a:spcAft>
                      </a:pPr>
                      <a:r>
                        <a:rPr lang="en-US" sz="2400" b="1" dirty="0">
                          <a:effectLst/>
                        </a:rPr>
                        <a:t>Nb</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dirty="0">
                          <a:effectLst/>
                        </a:rPr>
                        <a:t> 100 wt.%</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X</a:t>
                      </a:r>
                    </a:p>
                  </a:txBody>
                  <a:tcPr marL="68580" marR="68580" marT="0" marB="0" anchor="ctr"/>
                </a:tc>
                <a:tc>
                  <a:txBody>
                    <a:bodyPr/>
                    <a:lstStyle/>
                    <a:p>
                      <a:pPr marL="0" marR="0" algn="ctr">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X</a:t>
                      </a:r>
                    </a:p>
                  </a:txBody>
                  <a:tcPr marL="68580" marR="68580" marT="0" marB="0" anchor="ctr"/>
                </a:tc>
                <a:extLst>
                  <a:ext uri="{0D108BD9-81ED-4DB2-BD59-A6C34878D82A}">
                    <a16:rowId xmlns:a16="http://schemas.microsoft.com/office/drawing/2014/main" val="2828290003"/>
                  </a:ext>
                </a:extLst>
              </a:tr>
              <a:tr h="503221">
                <a:tc>
                  <a:txBody>
                    <a:bodyPr/>
                    <a:lstStyle/>
                    <a:p>
                      <a:pPr marL="0" marR="0" algn="ctr">
                        <a:spcBef>
                          <a:spcPts val="0"/>
                        </a:spcBef>
                        <a:spcAft>
                          <a:spcPts val="0"/>
                        </a:spcAft>
                      </a:pPr>
                      <a:r>
                        <a:rPr lang="en-US" sz="2400" b="1" dirty="0">
                          <a:solidFill>
                            <a:schemeClr val="bg1"/>
                          </a:solidFill>
                          <a:effectLst/>
                        </a:rPr>
                        <a:t>Nb-</a:t>
                      </a:r>
                      <a:r>
                        <a:rPr lang="en-US" sz="2400" b="1" dirty="0">
                          <a:solidFill>
                            <a:srgbClr val="002060"/>
                          </a:solidFill>
                          <a:effectLst/>
                        </a:rPr>
                        <a:t>Ta</a:t>
                      </a:r>
                      <a:endParaRPr lang="en-US"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dirty="0">
                          <a:effectLst/>
                        </a:rPr>
                        <a:t>2 wt.%</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dirty="0">
                          <a:effectLst/>
                        </a:rPr>
                        <a:t>X</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X</a:t>
                      </a:r>
                    </a:p>
                  </a:txBody>
                  <a:tcPr marL="68580" marR="68580" marT="0" marB="0" anchor="ctr"/>
                </a:tc>
                <a:extLst>
                  <a:ext uri="{0D108BD9-81ED-4DB2-BD59-A6C34878D82A}">
                    <a16:rowId xmlns:a16="http://schemas.microsoft.com/office/drawing/2014/main" val="2662238236"/>
                  </a:ext>
                </a:extLst>
              </a:tr>
              <a:tr h="507952">
                <a:tc>
                  <a:txBody>
                    <a:bodyPr/>
                    <a:lstStyle/>
                    <a:p>
                      <a:pPr marL="0" marR="0" algn="ctr">
                        <a:spcBef>
                          <a:spcPts val="0"/>
                        </a:spcBef>
                        <a:spcAft>
                          <a:spcPts val="0"/>
                        </a:spcAft>
                      </a:pPr>
                      <a:r>
                        <a:rPr lang="en-US" sz="2400" b="1" dirty="0">
                          <a:solidFill>
                            <a:schemeClr val="bg1"/>
                          </a:solidFill>
                          <a:effectLst/>
                        </a:rPr>
                        <a:t>Nb-</a:t>
                      </a:r>
                      <a:r>
                        <a:rPr lang="en-US" sz="2400" b="1" dirty="0">
                          <a:solidFill>
                            <a:srgbClr val="002060"/>
                          </a:solidFill>
                          <a:effectLst/>
                        </a:rPr>
                        <a:t>Mo</a:t>
                      </a:r>
                      <a:endParaRPr lang="en-US"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dirty="0">
                          <a:effectLst/>
                        </a:rPr>
                        <a:t>2 wt.%</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X</a:t>
                      </a:r>
                    </a:p>
                  </a:txBody>
                  <a:tcPr marL="68580" marR="68580" marT="0" marB="0" anchor="ctr"/>
                </a:tc>
                <a:tc>
                  <a:txBody>
                    <a:bodyPr/>
                    <a:lstStyle/>
                    <a:p>
                      <a:pPr marL="0" marR="0" algn="ctr">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X</a:t>
                      </a:r>
                    </a:p>
                  </a:txBody>
                  <a:tcPr marL="68580" marR="68580" marT="0" marB="0" anchor="ctr"/>
                </a:tc>
                <a:extLst>
                  <a:ext uri="{0D108BD9-81ED-4DB2-BD59-A6C34878D82A}">
                    <a16:rowId xmlns:a16="http://schemas.microsoft.com/office/drawing/2014/main" val="383265154"/>
                  </a:ext>
                </a:extLst>
              </a:tr>
              <a:tr h="420230">
                <a:tc>
                  <a:txBody>
                    <a:bodyPr/>
                    <a:lstStyle/>
                    <a:p>
                      <a:pPr marL="0" marR="0" algn="ctr">
                        <a:spcBef>
                          <a:spcPts val="0"/>
                        </a:spcBef>
                        <a:spcAft>
                          <a:spcPts val="0"/>
                        </a:spcAft>
                      </a:pPr>
                      <a:r>
                        <a:rPr lang="en-US" sz="2400" b="1" dirty="0">
                          <a:solidFill>
                            <a:schemeClr val="bg1"/>
                          </a:solidFill>
                          <a:effectLst/>
                        </a:rPr>
                        <a:t>Nb-</a:t>
                      </a:r>
                      <a:r>
                        <a:rPr lang="en-US" sz="2400" b="1" dirty="0">
                          <a:solidFill>
                            <a:srgbClr val="002060"/>
                          </a:solidFill>
                          <a:effectLst/>
                        </a:rPr>
                        <a:t>W</a:t>
                      </a:r>
                      <a:endParaRPr lang="en-US"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dirty="0">
                          <a:effectLst/>
                        </a:rPr>
                        <a:t>2 wt.%</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X</a:t>
                      </a:r>
                    </a:p>
                  </a:txBody>
                  <a:tcPr marL="68580" marR="68580" marT="0" marB="0" anchor="ctr"/>
                </a:tc>
                <a:tc>
                  <a:txBody>
                    <a:bodyPr/>
                    <a:lstStyle/>
                    <a:p>
                      <a:pPr marL="0" marR="0" algn="ctr">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X</a:t>
                      </a:r>
                    </a:p>
                  </a:txBody>
                  <a:tcPr marL="68580" marR="68580" marT="0" marB="0" anchor="ctr"/>
                </a:tc>
                <a:extLst>
                  <a:ext uri="{0D108BD9-81ED-4DB2-BD59-A6C34878D82A}">
                    <a16:rowId xmlns:a16="http://schemas.microsoft.com/office/drawing/2014/main" val="2252023732"/>
                  </a:ext>
                </a:extLst>
              </a:tr>
              <a:tr h="448256">
                <a:tc>
                  <a:txBody>
                    <a:bodyPr/>
                    <a:lstStyle/>
                    <a:p>
                      <a:pPr marL="0" marR="0" algn="ctr">
                        <a:spcBef>
                          <a:spcPts val="0"/>
                        </a:spcBef>
                        <a:spcAft>
                          <a:spcPts val="0"/>
                        </a:spcAft>
                      </a:pPr>
                      <a:r>
                        <a:rPr lang="en-US" sz="2400" b="1" dirty="0">
                          <a:solidFill>
                            <a:schemeClr val="bg1"/>
                          </a:solidFill>
                          <a:effectLst/>
                        </a:rPr>
                        <a:t>Nb-</a:t>
                      </a:r>
                      <a:r>
                        <a:rPr lang="en-US" sz="2400" b="1" dirty="0">
                          <a:solidFill>
                            <a:srgbClr val="002060"/>
                          </a:solidFill>
                          <a:effectLst/>
                        </a:rPr>
                        <a:t>Re</a:t>
                      </a:r>
                      <a:endParaRPr lang="en-US"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dirty="0">
                          <a:effectLst/>
                        </a:rPr>
                        <a:t>~1 wt.%</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8598923"/>
                  </a:ext>
                </a:extLst>
              </a:tr>
            </a:tbl>
          </a:graphicData>
        </a:graphic>
      </p:graphicFrame>
    </p:spTree>
    <p:extLst>
      <p:ext uri="{BB962C8B-B14F-4D97-AF65-F5344CB8AC3E}">
        <p14:creationId xmlns:p14="http://schemas.microsoft.com/office/powerpoint/2010/main" val="28361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DBE987-0ECB-A244-9F79-9FE7A80490A8}"/>
              </a:ext>
            </a:extLst>
          </p:cNvPr>
          <p:cNvSpPr>
            <a:spLocks noGrp="1"/>
          </p:cNvSpPr>
          <p:nvPr>
            <p:ph type="title"/>
          </p:nvPr>
        </p:nvSpPr>
        <p:spPr>
          <a:xfrm>
            <a:off x="187317" y="192675"/>
            <a:ext cx="6771421" cy="1127944"/>
          </a:xfrm>
        </p:spPr>
        <p:txBody>
          <a:bodyPr>
            <a:noAutofit/>
          </a:bodyPr>
          <a:lstStyle/>
          <a:p>
            <a:r>
              <a:rPr lang="en-US" sz="2800" dirty="0"/>
              <a:t>Project 60: Fundamentals of Recrystallization in Binary Nb Alloys</a:t>
            </a:r>
            <a:endParaRPr lang="en-US" sz="2600" dirty="0"/>
          </a:p>
        </p:txBody>
      </p:sp>
      <p:sp>
        <p:nvSpPr>
          <p:cNvPr id="5" name="TextBox 4">
            <a:extLst>
              <a:ext uri="{FF2B5EF4-FFF2-40B4-BE49-F238E27FC236}">
                <a16:creationId xmlns:a16="http://schemas.microsoft.com/office/drawing/2014/main" id="{E81EFB3D-458F-0841-8AC8-755CAE106788}"/>
              </a:ext>
            </a:extLst>
          </p:cNvPr>
          <p:cNvSpPr txBox="1"/>
          <p:nvPr/>
        </p:nvSpPr>
        <p:spPr>
          <a:xfrm>
            <a:off x="539859" y="1499318"/>
            <a:ext cx="5556141" cy="523220"/>
          </a:xfrm>
          <a:prstGeom prst="rect">
            <a:avLst/>
          </a:prstGeom>
          <a:noFill/>
          <a:ln>
            <a:solidFill>
              <a:schemeClr val="tx2"/>
            </a:solidFill>
          </a:ln>
        </p:spPr>
        <p:txBody>
          <a:bodyPr wrap="square" rtlCol="0">
            <a:spAutoFit/>
          </a:bodyPr>
          <a:lstStyle/>
          <a:p>
            <a:pPr marL="285750" lvl="0" indent="-285750">
              <a:buClr>
                <a:srgbClr val="2C4D98"/>
              </a:buClr>
              <a:buFont typeface="Arial" charset="0"/>
              <a:buChar char="•"/>
              <a:defRPr/>
            </a:pPr>
            <a:r>
              <a:rPr lang="en-US" sz="1400" dirty="0">
                <a:solidFill>
                  <a:prstClr val="black"/>
                </a:solidFill>
                <a:latin typeface="Arial"/>
                <a:cs typeface="Arial"/>
              </a:rPr>
              <a:t>Student:  Will Waliser (Mines)</a:t>
            </a:r>
          </a:p>
          <a:p>
            <a:pPr marL="285750" lvl="0" indent="-285750">
              <a:buClr>
                <a:srgbClr val="2C4D98"/>
              </a:buClr>
              <a:buFont typeface="Arial" charset="0"/>
              <a:buChar char="•"/>
              <a:defRPr/>
            </a:pPr>
            <a:r>
              <a:rPr lang="en-US" sz="1400" dirty="0">
                <a:solidFill>
                  <a:prstClr val="black"/>
                </a:solidFill>
                <a:latin typeface="Arial"/>
                <a:cs typeface="Arial"/>
              </a:rPr>
              <a:t>Advisor(s): Amy Clarke, Kester Clarke (Mines)</a:t>
            </a:r>
          </a:p>
        </p:txBody>
      </p:sp>
      <p:sp>
        <p:nvSpPr>
          <p:cNvPr id="6" name="TextBox 5">
            <a:extLst>
              <a:ext uri="{FF2B5EF4-FFF2-40B4-BE49-F238E27FC236}">
                <a16:creationId xmlns:a16="http://schemas.microsoft.com/office/drawing/2014/main" id="{59E9BFBE-C3F6-1B49-B708-3E560B3E9E04}"/>
              </a:ext>
            </a:extLst>
          </p:cNvPr>
          <p:cNvSpPr txBox="1"/>
          <p:nvPr/>
        </p:nvSpPr>
        <p:spPr>
          <a:xfrm>
            <a:off x="6248401" y="1499318"/>
            <a:ext cx="5403740" cy="523220"/>
          </a:xfrm>
          <a:prstGeom prst="rect">
            <a:avLst/>
          </a:prstGeom>
          <a:noFill/>
          <a:ln>
            <a:solidFill>
              <a:schemeClr val="tx2"/>
            </a:solidFill>
          </a:ln>
        </p:spPr>
        <p:txBody>
          <a:bodyPr wrap="square" rtlCol="0">
            <a:spAutoFit/>
          </a:bodyPr>
          <a:lstStyle/>
          <a:p>
            <a:pPr lvl="0" algn="ctr">
              <a:defRPr/>
            </a:pPr>
            <a:r>
              <a:rPr lang="en-US" sz="1400" b="1" u="sng" dirty="0">
                <a:solidFill>
                  <a:prstClr val="black"/>
                </a:solidFill>
                <a:latin typeface="Arial"/>
                <a:cs typeface="Arial"/>
              </a:rPr>
              <a:t>Project Duration</a:t>
            </a:r>
          </a:p>
          <a:p>
            <a:pPr lvl="0" algn="ctr">
              <a:defRPr/>
            </a:pPr>
            <a:r>
              <a:rPr lang="en-US" sz="1400" dirty="0">
                <a:solidFill>
                  <a:prstClr val="black"/>
                </a:solidFill>
                <a:latin typeface="Arial"/>
                <a:cs typeface="Arial"/>
              </a:rPr>
              <a:t>PHD: September 2021 to May 2025</a:t>
            </a:r>
          </a:p>
        </p:txBody>
      </p:sp>
      <p:sp>
        <p:nvSpPr>
          <p:cNvPr id="7" name="Content Placeholder 3">
            <a:extLst>
              <a:ext uri="{FF2B5EF4-FFF2-40B4-BE49-F238E27FC236}">
                <a16:creationId xmlns:a16="http://schemas.microsoft.com/office/drawing/2014/main" id="{B1B80EBA-583D-AD4D-86C5-4062725FB849}"/>
              </a:ext>
            </a:extLst>
          </p:cNvPr>
          <p:cNvSpPr txBox="1">
            <a:spLocks/>
          </p:cNvSpPr>
          <p:nvPr/>
        </p:nvSpPr>
        <p:spPr>
          <a:xfrm>
            <a:off x="539858" y="2160819"/>
            <a:ext cx="5556142" cy="2051996"/>
          </a:xfrm>
          <a:prstGeom prst="rect">
            <a:avLst/>
          </a:prstGeom>
          <a:ln>
            <a:solidFill>
              <a:schemeClr val="tx2"/>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4C7895"/>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4C7895"/>
              </a:buClr>
              <a:buFont typeface="Calibri" panose="020F050202020403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4C7895"/>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A80A3"/>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4C7895"/>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defTabSz="457200">
              <a:spcBef>
                <a:spcPts val="300"/>
              </a:spcBef>
              <a:buClr>
                <a:srgbClr val="2C4D98"/>
              </a:buClr>
              <a:buFont typeface="Arial" charset="0"/>
              <a:buChar char="•"/>
              <a:defRPr sz="1140"/>
            </a:pPr>
            <a:r>
              <a:rPr lang="en-US" sz="1500" u="sng" dirty="0">
                <a:solidFill>
                  <a:prstClr val="black"/>
                </a:solidFill>
                <a:latin typeface="Arial"/>
                <a:cs typeface="Arial"/>
              </a:rPr>
              <a:t>Problem</a:t>
            </a:r>
            <a:r>
              <a:rPr lang="en-US" sz="1500" dirty="0">
                <a:solidFill>
                  <a:prstClr val="black"/>
                </a:solidFill>
                <a:latin typeface="Arial"/>
                <a:cs typeface="Arial"/>
              </a:rPr>
              <a:t>: Hf additions have been shown to increase recrystallization temperatures in Nb alloys, but alternatives that produce similar effects have not yet been identified.</a:t>
            </a:r>
          </a:p>
          <a:p>
            <a:pPr marL="285750" indent="-285750" defTabSz="457200">
              <a:spcBef>
                <a:spcPts val="300"/>
              </a:spcBef>
              <a:buClr>
                <a:srgbClr val="2C4D98"/>
              </a:buClr>
              <a:buFont typeface="Arial" charset="0"/>
              <a:buChar char="•"/>
              <a:defRPr sz="1140"/>
            </a:pPr>
            <a:r>
              <a:rPr lang="en-US" sz="1500" u="sng" dirty="0">
                <a:solidFill>
                  <a:prstClr val="black"/>
                </a:solidFill>
                <a:latin typeface="Arial"/>
                <a:cs typeface="Arial"/>
              </a:rPr>
              <a:t>Objective</a:t>
            </a:r>
            <a:r>
              <a:rPr lang="en-US" sz="1500" dirty="0">
                <a:solidFill>
                  <a:prstClr val="black"/>
                </a:solidFill>
                <a:latin typeface="Arial"/>
                <a:cs typeface="Arial"/>
              </a:rPr>
              <a:t>: Identify binary and/or ternary Nb alloys of interest and experimentally measure recrystallization parameters and microstructural evolution with thermomechanical processing. </a:t>
            </a:r>
            <a:endParaRPr lang="en-US" sz="1500" u="sng" dirty="0">
              <a:solidFill>
                <a:prstClr val="black"/>
              </a:solidFill>
              <a:latin typeface="Arial"/>
              <a:cs typeface="Arial"/>
            </a:endParaRPr>
          </a:p>
          <a:p>
            <a:pPr marL="285750" indent="-285750" defTabSz="457200">
              <a:spcBef>
                <a:spcPts val="300"/>
              </a:spcBef>
              <a:buClr>
                <a:srgbClr val="2C4D98"/>
              </a:buClr>
              <a:buFont typeface="Arial" charset="0"/>
              <a:buChar char="•"/>
              <a:defRPr sz="1140"/>
            </a:pPr>
            <a:r>
              <a:rPr lang="en-US" sz="1500" u="sng" dirty="0">
                <a:solidFill>
                  <a:prstClr val="black"/>
                </a:solidFill>
                <a:latin typeface="Arial"/>
                <a:cs typeface="Arial"/>
              </a:rPr>
              <a:t>Benefit</a:t>
            </a:r>
            <a:r>
              <a:rPr lang="en-US" sz="1500" dirty="0">
                <a:solidFill>
                  <a:prstClr val="black"/>
                </a:solidFill>
                <a:latin typeface="Arial"/>
                <a:cs typeface="Arial"/>
              </a:rPr>
              <a:t>: Improved performance of superconductors and/or refractory multi-principal element alloys (RMPEAs).</a:t>
            </a:r>
            <a:endParaRPr lang="en-US" sz="1500" dirty="0">
              <a:solidFill>
                <a:prstClr val="black"/>
              </a:solidFill>
              <a:latin typeface="Arial" charset="0"/>
              <a:ea typeface="Arial" charset="0"/>
              <a:cs typeface="Arial" charset="0"/>
            </a:endParaRPr>
          </a:p>
        </p:txBody>
      </p:sp>
      <p:graphicFrame>
        <p:nvGraphicFramePr>
          <p:cNvPr id="8" name="Content Placeholder 6">
            <a:extLst>
              <a:ext uri="{FF2B5EF4-FFF2-40B4-BE49-F238E27FC236}">
                <a16:creationId xmlns:a16="http://schemas.microsoft.com/office/drawing/2014/main" id="{6F1A37A4-921E-5246-8CF5-E67F2C7CEE1E}"/>
              </a:ext>
            </a:extLst>
          </p:cNvPr>
          <p:cNvGraphicFramePr>
            <a:graphicFrameLocks/>
          </p:cNvGraphicFramePr>
          <p:nvPr>
            <p:extLst>
              <p:ext uri="{D42A27DB-BD31-4B8C-83A1-F6EECF244321}">
                <p14:modId xmlns:p14="http://schemas.microsoft.com/office/powerpoint/2010/main" val="532769820"/>
              </p:ext>
            </p:extLst>
          </p:nvPr>
        </p:nvGraphicFramePr>
        <p:xfrm>
          <a:off x="264278" y="4439983"/>
          <a:ext cx="11668642" cy="2072640"/>
        </p:xfrm>
        <a:graphic>
          <a:graphicData uri="http://schemas.openxmlformats.org/drawingml/2006/table">
            <a:tbl>
              <a:tblPr firstRow="1" bandRow="1">
                <a:tableStyleId>{5C22544A-7EE6-4342-B048-85BDC9FD1C3A}</a:tableStyleId>
              </a:tblPr>
              <a:tblGrid>
                <a:gridCol w="9200952">
                  <a:extLst>
                    <a:ext uri="{9D8B030D-6E8A-4147-A177-3AD203B41FA5}">
                      <a16:colId xmlns:a16="http://schemas.microsoft.com/office/drawing/2014/main" val="20000"/>
                    </a:ext>
                  </a:extLst>
                </a:gridCol>
                <a:gridCol w="1486017">
                  <a:extLst>
                    <a:ext uri="{9D8B030D-6E8A-4147-A177-3AD203B41FA5}">
                      <a16:colId xmlns:a16="http://schemas.microsoft.com/office/drawing/2014/main" val="20001"/>
                    </a:ext>
                  </a:extLst>
                </a:gridCol>
                <a:gridCol w="981673">
                  <a:extLst>
                    <a:ext uri="{9D8B030D-6E8A-4147-A177-3AD203B41FA5}">
                      <a16:colId xmlns:a16="http://schemas.microsoft.com/office/drawing/2014/main" val="20002"/>
                    </a:ext>
                  </a:extLst>
                </a:gridCol>
              </a:tblGrid>
              <a:tr h="271681">
                <a:tc gridSpan="3">
                  <a:txBody>
                    <a:bodyPr/>
                    <a:lstStyle/>
                    <a:p>
                      <a:pPr algn="ctr"/>
                      <a:r>
                        <a:rPr lang="en-US" sz="1200" dirty="0">
                          <a:latin typeface="Arial" charset="0"/>
                          <a:ea typeface="Arial" charset="0"/>
                          <a:cs typeface="Arial" charset="0"/>
                        </a:rPr>
                        <a:t>Metrics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US" dirty="0"/>
                    </a:p>
                  </a:txBody>
                  <a:tcPr/>
                </a:tc>
                <a:tc hMerge="1">
                  <a:txBody>
                    <a:bodyPr/>
                    <a:lstStyle/>
                    <a:p>
                      <a:pPr algn="ctr"/>
                      <a:endParaRPr lang="en-US" sz="1200"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271681">
                <a:tc>
                  <a:txBody>
                    <a:bodyPr/>
                    <a:lstStyle/>
                    <a:p>
                      <a:pPr algn="ctr"/>
                      <a:r>
                        <a:rPr lang="en-US" sz="1200" b="1" dirty="0">
                          <a:latin typeface="Arial" charset="0"/>
                          <a:ea typeface="Arial" charset="0"/>
                          <a:cs typeface="Arial" charset="0"/>
                        </a:rPr>
                        <a:t>Description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2C4D98">
                        <a:alpha val="25098"/>
                      </a:srgbClr>
                    </a:solidFill>
                  </a:tcPr>
                </a:tc>
                <a:tc>
                  <a:txBody>
                    <a:bodyPr/>
                    <a:lstStyle/>
                    <a:p>
                      <a:pPr algn="ctr"/>
                      <a:r>
                        <a:rPr lang="en-US" sz="1200" b="1" dirty="0">
                          <a:latin typeface="Arial" charset="0"/>
                          <a:ea typeface="Arial" charset="0"/>
                          <a:cs typeface="Arial" charset="0"/>
                        </a:rPr>
                        <a:t>% Complete</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2C4D98">
                        <a:alpha val="25098"/>
                      </a:srgbClr>
                    </a:solidFill>
                  </a:tcPr>
                </a:tc>
                <a:tc>
                  <a:txBody>
                    <a:bodyPr/>
                    <a:lstStyle/>
                    <a:p>
                      <a:pPr algn="ctr"/>
                      <a:r>
                        <a:rPr lang="en-US" sz="1200" b="1" dirty="0">
                          <a:latin typeface="Arial" charset="0"/>
                          <a:ea typeface="Arial" charset="0"/>
                          <a:cs typeface="Arial" charset="0"/>
                        </a:rPr>
                        <a:t>Status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2C4D98">
                        <a:alpha val="25098"/>
                      </a:srgbClr>
                    </a:solidFill>
                  </a:tcPr>
                </a:tc>
                <a:extLst>
                  <a:ext uri="{0D108BD9-81ED-4DB2-BD59-A6C34878D82A}">
                    <a16:rowId xmlns:a16="http://schemas.microsoft.com/office/drawing/2014/main" val="10001"/>
                  </a:ext>
                </a:extLst>
              </a:tr>
              <a:tr h="2716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1. Literature review</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latin typeface="Arial" charset="0"/>
                          <a:ea typeface="Arial" charset="0"/>
                          <a:cs typeface="Arial" charset="0"/>
                        </a:rPr>
                        <a:t>50%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solidFill>
                            <a:srgbClr val="00B050"/>
                          </a:solidFill>
                          <a:latin typeface="Arial"/>
                          <a:cs typeface="Arial"/>
                        </a:rPr>
                        <a:t>●</a:t>
                      </a:r>
                      <a:endParaRPr lang="en-US" sz="1400" dirty="0">
                        <a:solidFill>
                          <a:srgbClr val="00B050"/>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716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2. Select and obtain/produce binary and/or ternary Nb alloys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latin typeface="Arial" charset="0"/>
                          <a:ea typeface="Arial" charset="0"/>
                          <a:cs typeface="Arial" charset="0"/>
                        </a:rPr>
                        <a:t>40%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solidFill>
                            <a:srgbClr val="00B050"/>
                          </a:solidFill>
                          <a:latin typeface="Arial"/>
                          <a:cs typeface="Arial"/>
                        </a:rPr>
                        <a:t>●</a:t>
                      </a:r>
                      <a:endParaRPr lang="en-US" sz="1400" dirty="0">
                        <a:solidFill>
                          <a:srgbClr val="00B050"/>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716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3. Thermomechanical processing and heat treatment of as-cast materials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latin typeface="Arial" charset="0"/>
                          <a:ea typeface="Arial" charset="0"/>
                          <a:cs typeface="Arial" charset="0"/>
                        </a:rPr>
                        <a:t>30%</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solidFill>
                            <a:srgbClr val="00B050"/>
                          </a:solidFill>
                          <a:latin typeface="Arial"/>
                          <a:cs typeface="Arial"/>
                        </a:rPr>
                        <a:t>●</a:t>
                      </a:r>
                      <a:endParaRPr lang="en-US" sz="1400" dirty="0">
                        <a:solidFill>
                          <a:srgbClr val="00B050"/>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71681">
                <a:tc>
                  <a:txBody>
                    <a:bodyPr/>
                    <a:lstStyle/>
                    <a:p>
                      <a:r>
                        <a:rPr lang="en-US" sz="1200" dirty="0">
                          <a:latin typeface="Arial" charset="0"/>
                          <a:ea typeface="Arial" charset="0"/>
                          <a:cs typeface="Arial" charset="0"/>
                        </a:rPr>
                        <a:t>4. Assess recrystallization temperatures and kinetics via heat treatment experiments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dirty="0">
                          <a:latin typeface="Arial" charset="0"/>
                          <a:ea typeface="Arial" charset="0"/>
                          <a:cs typeface="Arial" charset="0"/>
                        </a:rPr>
                        <a:t>5%</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solidFill>
                            <a:srgbClr val="00B050"/>
                          </a:solidFill>
                          <a:latin typeface="Arial"/>
                          <a:cs typeface="Arial"/>
                        </a:rPr>
                        <a:t>●</a:t>
                      </a:r>
                      <a:endParaRPr lang="en-US" sz="1400" dirty="0">
                        <a:solidFill>
                          <a:srgbClr val="00B050"/>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7168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Arial" charset="0"/>
                          <a:ea typeface="Arial" charset="0"/>
                          <a:cs typeface="Arial" charset="0"/>
                        </a:rPr>
                        <a:t>5. Microstructural characterization of thermomechanically processed samples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latin typeface="Arial" charset="0"/>
                          <a:ea typeface="Arial" charset="0"/>
                          <a:cs typeface="Arial" charset="0"/>
                        </a:rPr>
                        <a:t>5%</a:t>
                      </a:r>
                      <a:endParaRPr lang="en-US" sz="1200" dirty="0">
                        <a:latin typeface="Arial" charset="0"/>
                        <a:ea typeface="Arial" charset="0"/>
                        <a:cs typeface="Arial" charset="0"/>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solidFill>
                            <a:srgbClr val="00B050"/>
                          </a:solidFill>
                          <a:latin typeface="Arial"/>
                          <a:cs typeface="Arial"/>
                        </a:rPr>
                        <a:t>●</a:t>
                      </a:r>
                      <a:endParaRPr lang="en-US" sz="1400" dirty="0">
                        <a:solidFill>
                          <a:srgbClr val="00B050"/>
                        </a:solidFill>
                      </a:endParaRP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9" name="Content Placeholder 3">
            <a:extLst>
              <a:ext uri="{FF2B5EF4-FFF2-40B4-BE49-F238E27FC236}">
                <a16:creationId xmlns:a16="http://schemas.microsoft.com/office/drawing/2014/main" id="{7DC45BDE-8AA8-CF49-91BD-98A143FC4CE4}"/>
              </a:ext>
            </a:extLst>
          </p:cNvPr>
          <p:cNvSpPr txBox="1">
            <a:spLocks/>
          </p:cNvSpPr>
          <p:nvPr/>
        </p:nvSpPr>
        <p:spPr>
          <a:xfrm>
            <a:off x="6248400" y="2160819"/>
            <a:ext cx="5403742" cy="2060024"/>
          </a:xfrm>
          <a:prstGeom prst="rect">
            <a:avLst/>
          </a:prstGeom>
          <a:ln>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lvl="0" indent="0">
              <a:buNone/>
              <a:defRPr/>
            </a:pPr>
            <a:r>
              <a:rPr lang="en-US" sz="1550" u="sng" dirty="0">
                <a:solidFill>
                  <a:prstClr val="black"/>
                </a:solidFill>
                <a:latin typeface="Arial" charset="0"/>
                <a:ea typeface="Arial" charset="0"/>
                <a:cs typeface="Arial" charset="0"/>
              </a:rPr>
              <a:t>Recent Progress</a:t>
            </a:r>
          </a:p>
          <a:p>
            <a:pPr marL="285750" indent="-285750">
              <a:lnSpc>
                <a:spcPct val="90000"/>
              </a:lnSpc>
              <a:buClr>
                <a:srgbClr val="2C4D98"/>
              </a:buClr>
              <a:buFont typeface="Arial" charset="0"/>
              <a:buChar char="•"/>
              <a:defRPr/>
            </a:pPr>
            <a:r>
              <a:rPr lang="en-US" sz="1600" dirty="0">
                <a:solidFill>
                  <a:prstClr val="black"/>
                </a:solidFill>
                <a:latin typeface="Arial"/>
                <a:cs typeface="Arial"/>
              </a:rPr>
              <a:t>Strain &amp; Temp effects on deformation of C-103</a:t>
            </a:r>
          </a:p>
          <a:p>
            <a:pPr marL="685800" lvl="1">
              <a:lnSpc>
                <a:spcPct val="90000"/>
              </a:lnSpc>
              <a:buClr>
                <a:srgbClr val="2C4D98"/>
              </a:buClr>
              <a:buFont typeface="Arial" charset="0"/>
              <a:buChar char="•"/>
              <a:defRPr/>
            </a:pPr>
            <a:r>
              <a:rPr lang="en-US" sz="1500" dirty="0">
                <a:solidFill>
                  <a:prstClr val="black"/>
                </a:solidFill>
                <a:latin typeface="Arial"/>
                <a:cs typeface="Arial"/>
              </a:rPr>
              <a:t>Mechanical data, Hot deformation processing maps, LOM , EBSD, grain sizes, hardness data</a:t>
            </a:r>
          </a:p>
          <a:p>
            <a:pPr marL="685800" lvl="1">
              <a:lnSpc>
                <a:spcPct val="90000"/>
              </a:lnSpc>
              <a:buClr>
                <a:srgbClr val="2C4D98"/>
              </a:buClr>
              <a:buFont typeface="Arial" charset="0"/>
              <a:buChar char="•"/>
              <a:defRPr/>
            </a:pPr>
            <a:r>
              <a:rPr lang="en-US" sz="1500" dirty="0" err="1">
                <a:solidFill>
                  <a:prstClr val="black"/>
                </a:solidFill>
                <a:latin typeface="Arial"/>
                <a:cs typeface="Arial"/>
              </a:rPr>
              <a:t>Mentallographically</a:t>
            </a:r>
            <a:r>
              <a:rPr lang="en-US" sz="1500" dirty="0">
                <a:solidFill>
                  <a:prstClr val="black"/>
                </a:solidFill>
                <a:latin typeface="Arial"/>
                <a:cs typeface="Arial"/>
              </a:rPr>
              <a:t> </a:t>
            </a:r>
            <a:r>
              <a:rPr lang="en-US" sz="1500" dirty="0" err="1">
                <a:solidFill>
                  <a:prstClr val="black"/>
                </a:solidFill>
                <a:latin typeface="Arial"/>
                <a:cs typeface="Arial"/>
              </a:rPr>
              <a:t>prep’d</a:t>
            </a:r>
            <a:r>
              <a:rPr lang="en-US" sz="1500" dirty="0">
                <a:solidFill>
                  <a:prstClr val="black"/>
                </a:solidFill>
                <a:latin typeface="Arial"/>
                <a:cs typeface="Arial"/>
              </a:rPr>
              <a:t> for the writing process</a:t>
            </a:r>
            <a:endParaRPr lang="en-US" sz="1700" dirty="0">
              <a:solidFill>
                <a:prstClr val="black"/>
              </a:solidFill>
              <a:latin typeface="Arial"/>
              <a:cs typeface="Arial"/>
            </a:endParaRPr>
          </a:p>
          <a:p>
            <a:pPr marL="285750" lvl="0" indent="-285750">
              <a:lnSpc>
                <a:spcPct val="90000"/>
              </a:lnSpc>
              <a:buClr>
                <a:srgbClr val="2C4D98"/>
              </a:buClr>
              <a:buFont typeface="Arial" charset="0"/>
              <a:buChar char="•"/>
              <a:defRPr/>
            </a:pPr>
            <a:r>
              <a:rPr lang="en-US" sz="1600" dirty="0" err="1">
                <a:solidFill>
                  <a:prstClr val="black"/>
                </a:solidFill>
                <a:latin typeface="Arial"/>
                <a:cs typeface="Arial"/>
              </a:rPr>
              <a:t>Gleeble</a:t>
            </a:r>
            <a:r>
              <a:rPr lang="en-US" sz="1600" dirty="0">
                <a:solidFill>
                  <a:prstClr val="black"/>
                </a:solidFill>
                <a:latin typeface="Arial"/>
                <a:cs typeface="Arial"/>
              </a:rPr>
              <a:t> compression tests on all 2 wt.% binaries</a:t>
            </a:r>
          </a:p>
          <a:p>
            <a:pPr marL="685800" lvl="1">
              <a:lnSpc>
                <a:spcPct val="90000"/>
              </a:lnSpc>
              <a:buClr>
                <a:srgbClr val="2C4D98"/>
              </a:buClr>
              <a:buFont typeface="Arial" charset="0"/>
              <a:buChar char="•"/>
              <a:defRPr/>
            </a:pPr>
            <a:r>
              <a:rPr lang="en-US" sz="1500" dirty="0">
                <a:solidFill>
                  <a:prstClr val="black"/>
                </a:solidFill>
                <a:latin typeface="Arial"/>
                <a:cs typeface="Arial"/>
              </a:rPr>
              <a:t>Hardness values recorded for 60% reduced material</a:t>
            </a:r>
          </a:p>
          <a:p>
            <a:pPr marL="285750" indent="-285750">
              <a:lnSpc>
                <a:spcPct val="90000"/>
              </a:lnSpc>
              <a:buClr>
                <a:srgbClr val="2C4D98"/>
              </a:buClr>
              <a:buFont typeface="Arial" charset="0"/>
              <a:buChar char="•"/>
              <a:defRPr/>
            </a:pPr>
            <a:r>
              <a:rPr lang="en-US" sz="1600" dirty="0">
                <a:solidFill>
                  <a:prstClr val="black"/>
                </a:solidFill>
                <a:latin typeface="Arial"/>
                <a:cs typeface="Arial"/>
              </a:rPr>
              <a:t>Rolling: tilt cast ingot and machined plate (CP Nb)</a:t>
            </a:r>
          </a:p>
        </p:txBody>
      </p:sp>
    </p:spTree>
    <p:extLst>
      <p:ext uri="{BB962C8B-B14F-4D97-AF65-F5344CB8AC3E}">
        <p14:creationId xmlns:p14="http://schemas.microsoft.com/office/powerpoint/2010/main" val="2109308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2FDE1-2D0A-FF48-BA4C-05C3D4F9A578}"/>
              </a:ext>
            </a:extLst>
          </p:cNvPr>
          <p:cNvSpPr>
            <a:spLocks noGrp="1"/>
          </p:cNvSpPr>
          <p:nvPr>
            <p:ph type="title"/>
          </p:nvPr>
        </p:nvSpPr>
        <p:spPr>
          <a:xfrm>
            <a:off x="4305390" y="23095"/>
            <a:ext cx="3849426" cy="1127944"/>
          </a:xfrm>
        </p:spPr>
        <p:txBody>
          <a:bodyPr/>
          <a:lstStyle/>
          <a:p>
            <a:r>
              <a:rPr lang="en-US" dirty="0"/>
              <a:t>Alloy Manufacturing</a:t>
            </a:r>
          </a:p>
        </p:txBody>
      </p:sp>
      <p:sp>
        <p:nvSpPr>
          <p:cNvPr id="12" name="Content Placeholder 2">
            <a:extLst>
              <a:ext uri="{FF2B5EF4-FFF2-40B4-BE49-F238E27FC236}">
                <a16:creationId xmlns:a16="http://schemas.microsoft.com/office/drawing/2014/main" id="{354F4894-4DEE-A791-7AFF-49CB83A0DB01}"/>
              </a:ext>
            </a:extLst>
          </p:cNvPr>
          <p:cNvSpPr txBox="1">
            <a:spLocks/>
          </p:cNvSpPr>
          <p:nvPr/>
        </p:nvSpPr>
        <p:spPr>
          <a:xfrm>
            <a:off x="8028431" y="1627855"/>
            <a:ext cx="4163569" cy="40670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C4D98"/>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C4D98"/>
              </a:buClr>
              <a:buFont typeface="Calibri" panose="020F050202020403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2C4D98"/>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C4D98"/>
              </a:buClr>
              <a:buFont typeface="Calibri" panose="020F0502020204030204" pitchFamily="34" charset="0"/>
              <a:buChar char="‒"/>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2C4D98"/>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Arc melting alloys</a:t>
            </a:r>
          </a:p>
          <a:p>
            <a:pPr lvl="1"/>
            <a:r>
              <a:rPr lang="en-US" sz="2800" dirty="0"/>
              <a:t>Cast as button</a:t>
            </a:r>
          </a:p>
          <a:p>
            <a:pPr lvl="2"/>
            <a:r>
              <a:rPr lang="en-US" sz="2800" dirty="0"/>
              <a:t>Round/bar ingot casts</a:t>
            </a:r>
          </a:p>
          <a:p>
            <a:pPr lvl="1"/>
            <a:r>
              <a:rPr lang="en-US" sz="2800" dirty="0"/>
              <a:t>EDM for more specific shapes</a:t>
            </a:r>
          </a:p>
          <a:p>
            <a:pPr lvl="2"/>
            <a:r>
              <a:rPr lang="en-US" sz="2800" dirty="0"/>
              <a:t>Compression cylinders/plates</a:t>
            </a:r>
          </a:p>
        </p:txBody>
      </p:sp>
      <p:pic>
        <p:nvPicPr>
          <p:cNvPr id="3" name="Picture 2" descr="A picture containing indoor, old, dirty&#10;&#10;Description automatically generated">
            <a:extLst>
              <a:ext uri="{FF2B5EF4-FFF2-40B4-BE49-F238E27FC236}">
                <a16:creationId xmlns:a16="http://schemas.microsoft.com/office/drawing/2014/main" id="{A0F3EA53-9259-6487-6BD1-539E9DAA41CB}"/>
              </a:ext>
            </a:extLst>
          </p:cNvPr>
          <p:cNvPicPr>
            <a:picLocks noChangeAspect="1"/>
          </p:cNvPicPr>
          <p:nvPr/>
        </p:nvPicPr>
        <p:blipFill rotWithShape="1">
          <a:blip r:embed="rId3"/>
          <a:srcRect t="19338" r="3773"/>
          <a:stretch/>
        </p:blipFill>
        <p:spPr>
          <a:xfrm rot="5400000">
            <a:off x="3702428" y="2057326"/>
            <a:ext cx="4881436" cy="3068863"/>
          </a:xfrm>
          <a:prstGeom prst="rect">
            <a:avLst/>
          </a:prstGeom>
        </p:spPr>
      </p:pic>
      <p:pic>
        <p:nvPicPr>
          <p:cNvPr id="4" name="Picture 3" descr="A picture containing indoor, wall, floor, microscope&#10;&#10;Description automatically generated">
            <a:extLst>
              <a:ext uri="{FF2B5EF4-FFF2-40B4-BE49-F238E27FC236}">
                <a16:creationId xmlns:a16="http://schemas.microsoft.com/office/drawing/2014/main" id="{80599DDA-C131-63F7-749D-7EFD8BC39F65}"/>
              </a:ext>
            </a:extLst>
          </p:cNvPr>
          <p:cNvPicPr>
            <a:picLocks noChangeAspect="1"/>
          </p:cNvPicPr>
          <p:nvPr/>
        </p:nvPicPr>
        <p:blipFill rotWithShape="1">
          <a:blip r:embed="rId4"/>
          <a:srcRect l="30788" t="10701" r="10939" b="35007"/>
          <a:stretch/>
        </p:blipFill>
        <p:spPr>
          <a:xfrm rot="5400000">
            <a:off x="-144742" y="1742811"/>
            <a:ext cx="4826181" cy="3372377"/>
          </a:xfrm>
          <a:prstGeom prst="rect">
            <a:avLst/>
          </a:prstGeom>
        </p:spPr>
      </p:pic>
    </p:spTree>
    <p:extLst>
      <p:ext uri="{BB962C8B-B14F-4D97-AF65-F5344CB8AC3E}">
        <p14:creationId xmlns:p14="http://schemas.microsoft.com/office/powerpoint/2010/main" val="2353113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2FDE1-2D0A-FF48-BA4C-05C3D4F9A578}"/>
              </a:ext>
            </a:extLst>
          </p:cNvPr>
          <p:cNvSpPr>
            <a:spLocks noGrp="1"/>
          </p:cNvSpPr>
          <p:nvPr>
            <p:ph type="title"/>
          </p:nvPr>
        </p:nvSpPr>
        <p:spPr>
          <a:xfrm>
            <a:off x="4305390" y="23095"/>
            <a:ext cx="3849426" cy="1127944"/>
          </a:xfrm>
        </p:spPr>
        <p:txBody>
          <a:bodyPr/>
          <a:lstStyle/>
          <a:p>
            <a:r>
              <a:rPr lang="en-US" dirty="0"/>
              <a:t>Alloy Manufacturing</a:t>
            </a:r>
          </a:p>
        </p:txBody>
      </p:sp>
      <p:pic>
        <p:nvPicPr>
          <p:cNvPr id="5" name="Picture 4" descr="A picture containing text, indoor&#10;&#10;Description automatically generated">
            <a:extLst>
              <a:ext uri="{FF2B5EF4-FFF2-40B4-BE49-F238E27FC236}">
                <a16:creationId xmlns:a16="http://schemas.microsoft.com/office/drawing/2014/main" id="{F7785695-E51D-B7C3-E5F9-02980FCB1090}"/>
              </a:ext>
            </a:extLst>
          </p:cNvPr>
          <p:cNvPicPr>
            <a:picLocks noChangeAspect="1"/>
          </p:cNvPicPr>
          <p:nvPr/>
        </p:nvPicPr>
        <p:blipFill>
          <a:blip r:embed="rId3"/>
          <a:stretch>
            <a:fillRect/>
          </a:stretch>
        </p:blipFill>
        <p:spPr>
          <a:xfrm>
            <a:off x="4628469" y="1541721"/>
            <a:ext cx="2729464" cy="4254304"/>
          </a:xfrm>
          <a:prstGeom prst="rect">
            <a:avLst/>
          </a:prstGeom>
        </p:spPr>
      </p:pic>
      <p:pic>
        <p:nvPicPr>
          <p:cNvPr id="7" name="Picture 6" descr="A picture containing indoor, wooden&#10;&#10;Description automatically generated">
            <a:extLst>
              <a:ext uri="{FF2B5EF4-FFF2-40B4-BE49-F238E27FC236}">
                <a16:creationId xmlns:a16="http://schemas.microsoft.com/office/drawing/2014/main" id="{C692283F-7D50-CB66-CA26-F1AEB63ACDE2}"/>
              </a:ext>
            </a:extLst>
          </p:cNvPr>
          <p:cNvPicPr>
            <a:picLocks noChangeAspect="1"/>
          </p:cNvPicPr>
          <p:nvPr/>
        </p:nvPicPr>
        <p:blipFill rotWithShape="1">
          <a:blip r:embed="rId4"/>
          <a:srcRect t="9116"/>
          <a:stretch/>
        </p:blipFill>
        <p:spPr>
          <a:xfrm>
            <a:off x="99728" y="230514"/>
            <a:ext cx="3991513" cy="2622414"/>
          </a:xfrm>
          <a:prstGeom prst="rect">
            <a:avLst/>
          </a:prstGeom>
        </p:spPr>
      </p:pic>
      <p:sp>
        <p:nvSpPr>
          <p:cNvPr id="8" name="TextBox 7">
            <a:extLst>
              <a:ext uri="{FF2B5EF4-FFF2-40B4-BE49-F238E27FC236}">
                <a16:creationId xmlns:a16="http://schemas.microsoft.com/office/drawing/2014/main" id="{E1B277AF-5694-3A58-C173-214B8A7DAE0E}"/>
              </a:ext>
            </a:extLst>
          </p:cNvPr>
          <p:cNvSpPr txBox="1"/>
          <p:nvPr/>
        </p:nvSpPr>
        <p:spPr>
          <a:xfrm>
            <a:off x="4188828" y="1128520"/>
            <a:ext cx="3974871" cy="369332"/>
          </a:xfrm>
          <a:prstGeom prst="rect">
            <a:avLst/>
          </a:prstGeom>
          <a:noFill/>
        </p:spPr>
        <p:txBody>
          <a:bodyPr wrap="none" rtlCol="0">
            <a:spAutoFit/>
          </a:bodyPr>
          <a:lstStyle/>
          <a:p>
            <a:r>
              <a:rPr lang="en-US" dirty="0"/>
              <a:t>C-103 </a:t>
            </a:r>
            <a:r>
              <a:rPr lang="en-US" dirty="0">
                <a:sym typeface="Wingdings" pitchFamily="2" charset="2"/>
              </a:rPr>
              <a:t> 8:12mm compression cylinders</a:t>
            </a:r>
            <a:endParaRPr lang="en-US" dirty="0"/>
          </a:p>
        </p:txBody>
      </p:sp>
      <p:sp>
        <p:nvSpPr>
          <p:cNvPr id="9" name="TextBox 8">
            <a:extLst>
              <a:ext uri="{FF2B5EF4-FFF2-40B4-BE49-F238E27FC236}">
                <a16:creationId xmlns:a16="http://schemas.microsoft.com/office/drawing/2014/main" id="{A7FD3D5F-71CA-57D5-4917-8266DAD8006D}"/>
              </a:ext>
            </a:extLst>
          </p:cNvPr>
          <p:cNvSpPr txBox="1"/>
          <p:nvPr/>
        </p:nvSpPr>
        <p:spPr>
          <a:xfrm>
            <a:off x="4269171" y="5907824"/>
            <a:ext cx="4693464" cy="369332"/>
          </a:xfrm>
          <a:prstGeom prst="rect">
            <a:avLst/>
          </a:prstGeom>
          <a:noFill/>
        </p:spPr>
        <p:txBody>
          <a:bodyPr wrap="none" rtlCol="0">
            <a:spAutoFit/>
          </a:bodyPr>
          <a:lstStyle/>
          <a:p>
            <a:r>
              <a:rPr lang="en-US" dirty="0"/>
              <a:t>2wt.% binaries</a:t>
            </a:r>
            <a:r>
              <a:rPr lang="en-US" dirty="0">
                <a:sym typeface="Wingdings" pitchFamily="2" charset="2"/>
              </a:rPr>
              <a:t> 6:9 mm compression cylinders</a:t>
            </a:r>
            <a:endParaRPr lang="en-US" dirty="0"/>
          </a:p>
        </p:txBody>
      </p:sp>
      <p:sp>
        <p:nvSpPr>
          <p:cNvPr id="12" name="Content Placeholder 2">
            <a:extLst>
              <a:ext uri="{FF2B5EF4-FFF2-40B4-BE49-F238E27FC236}">
                <a16:creationId xmlns:a16="http://schemas.microsoft.com/office/drawing/2014/main" id="{354F4894-4DEE-A791-7AFF-49CB83A0DB01}"/>
              </a:ext>
            </a:extLst>
          </p:cNvPr>
          <p:cNvSpPr txBox="1">
            <a:spLocks/>
          </p:cNvSpPr>
          <p:nvPr/>
        </p:nvSpPr>
        <p:spPr>
          <a:xfrm>
            <a:off x="8028431" y="1627855"/>
            <a:ext cx="4163569" cy="34301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C4D98"/>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C4D98"/>
              </a:buClr>
              <a:buFont typeface="Calibri" panose="020F050202020403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2C4D98"/>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C4D98"/>
              </a:buClr>
              <a:buFont typeface="Calibri" panose="020F0502020204030204" pitchFamily="34" charset="0"/>
              <a:buChar char="‒"/>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2C4D98"/>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Arc melting alloys</a:t>
            </a:r>
          </a:p>
          <a:p>
            <a:pPr lvl="1"/>
            <a:r>
              <a:rPr lang="en-US" sz="2800" dirty="0"/>
              <a:t>Cast as button</a:t>
            </a:r>
          </a:p>
          <a:p>
            <a:pPr lvl="2"/>
            <a:r>
              <a:rPr lang="en-US" sz="2800" dirty="0"/>
              <a:t>Round/bar ingot casts</a:t>
            </a:r>
          </a:p>
          <a:p>
            <a:pPr lvl="1"/>
            <a:r>
              <a:rPr lang="en-US" sz="2800" dirty="0"/>
              <a:t>EDM for more specific shapes</a:t>
            </a:r>
          </a:p>
          <a:p>
            <a:pPr lvl="2"/>
            <a:r>
              <a:rPr lang="en-US" sz="2800" dirty="0"/>
              <a:t>Compression cylinders/plates</a:t>
            </a:r>
          </a:p>
        </p:txBody>
      </p:sp>
      <p:pic>
        <p:nvPicPr>
          <p:cNvPr id="14" name="Picture 13" descr="A picture containing indoor, wall, projectile, gear&#10;&#10;Description automatically generated">
            <a:extLst>
              <a:ext uri="{FF2B5EF4-FFF2-40B4-BE49-F238E27FC236}">
                <a16:creationId xmlns:a16="http://schemas.microsoft.com/office/drawing/2014/main" id="{F24FA588-9103-10D9-F250-D4FE6F339815}"/>
              </a:ext>
            </a:extLst>
          </p:cNvPr>
          <p:cNvPicPr>
            <a:picLocks noChangeAspect="1"/>
          </p:cNvPicPr>
          <p:nvPr/>
        </p:nvPicPr>
        <p:blipFill rotWithShape="1">
          <a:blip r:embed="rId5"/>
          <a:srcRect l="9312" t="21044" r="9739" b="15147"/>
          <a:stretch/>
        </p:blipFill>
        <p:spPr>
          <a:xfrm>
            <a:off x="592953" y="3219595"/>
            <a:ext cx="3498288" cy="3676823"/>
          </a:xfrm>
          <a:prstGeom prst="rect">
            <a:avLst/>
          </a:prstGeom>
        </p:spPr>
      </p:pic>
    </p:spTree>
    <p:extLst>
      <p:ext uri="{BB962C8B-B14F-4D97-AF65-F5344CB8AC3E}">
        <p14:creationId xmlns:p14="http://schemas.microsoft.com/office/powerpoint/2010/main" val="4064904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5D0D-8524-8343-BA97-F399F3D6BEE3}"/>
              </a:ext>
            </a:extLst>
          </p:cNvPr>
          <p:cNvSpPr>
            <a:spLocks noGrp="1"/>
          </p:cNvSpPr>
          <p:nvPr>
            <p:ph type="title"/>
          </p:nvPr>
        </p:nvSpPr>
        <p:spPr/>
        <p:txBody>
          <a:bodyPr/>
          <a:lstStyle/>
          <a:p>
            <a:r>
              <a:rPr lang="en-US" dirty="0"/>
              <a:t>Deformation Testing: </a:t>
            </a:r>
            <a:r>
              <a:rPr lang="en-US" dirty="0" err="1"/>
              <a:t>Gleeble</a:t>
            </a:r>
            <a:endParaRPr lang="en-US" dirty="0"/>
          </a:p>
        </p:txBody>
      </p:sp>
      <p:sp>
        <p:nvSpPr>
          <p:cNvPr id="3" name="Content Placeholder 2">
            <a:extLst>
              <a:ext uri="{FF2B5EF4-FFF2-40B4-BE49-F238E27FC236}">
                <a16:creationId xmlns:a16="http://schemas.microsoft.com/office/drawing/2014/main" id="{26DC48E5-CBAF-EC4B-A7DC-410D714ECF16}"/>
              </a:ext>
            </a:extLst>
          </p:cNvPr>
          <p:cNvSpPr>
            <a:spLocks noGrp="1"/>
          </p:cNvSpPr>
          <p:nvPr>
            <p:ph idx="1"/>
          </p:nvPr>
        </p:nvSpPr>
        <p:spPr>
          <a:xfrm>
            <a:off x="6919874" y="1118505"/>
            <a:ext cx="5272126" cy="5001861"/>
          </a:xfrm>
        </p:spPr>
        <p:txBody>
          <a:bodyPr>
            <a:noAutofit/>
          </a:bodyPr>
          <a:lstStyle/>
          <a:p>
            <a:r>
              <a:rPr lang="en-US" sz="3200" dirty="0"/>
              <a:t>Compression tests:</a:t>
            </a:r>
          </a:p>
          <a:p>
            <a:pPr lvl="1"/>
            <a:r>
              <a:rPr lang="en-US" sz="2800" dirty="0"/>
              <a:t>Workability and flow stress</a:t>
            </a:r>
          </a:p>
          <a:p>
            <a:pPr lvl="2"/>
            <a:r>
              <a:rPr lang="en-US" sz="2400" dirty="0"/>
              <a:t>Guidelines for rolling</a:t>
            </a:r>
          </a:p>
          <a:p>
            <a:pPr lvl="2"/>
            <a:r>
              <a:rPr lang="en-US" sz="2400" dirty="0"/>
              <a:t>Failure </a:t>
            </a:r>
            <a:r>
              <a:rPr lang="en-US" sz="2400" dirty="0">
                <a:sym typeface="Wingdings" pitchFamily="2" charset="2"/>
              </a:rPr>
              <a:t> </a:t>
            </a:r>
            <a:r>
              <a:rPr lang="en-US" sz="2200" dirty="0">
                <a:sym typeface="Wingdings" pitchFamily="2" charset="2"/>
              </a:rPr>
              <a:t>disqualification or remanufacture</a:t>
            </a:r>
          </a:p>
          <a:p>
            <a:pPr lvl="1"/>
            <a:r>
              <a:rPr lang="en-US" sz="2800" dirty="0"/>
              <a:t>Room Temperature</a:t>
            </a:r>
          </a:p>
          <a:p>
            <a:pPr lvl="2"/>
            <a:r>
              <a:rPr lang="en-US" sz="2400" dirty="0"/>
              <a:t>Reduce O pickup</a:t>
            </a:r>
          </a:p>
          <a:p>
            <a:pPr lvl="1"/>
            <a:r>
              <a:rPr lang="en-US" sz="2800" dirty="0"/>
              <a:t>Strain rates: </a:t>
            </a:r>
          </a:p>
          <a:p>
            <a:pPr lvl="2"/>
            <a:r>
              <a:rPr lang="en-US" sz="2400" dirty="0"/>
              <a:t>1 , 10 s</a:t>
            </a:r>
            <a:r>
              <a:rPr lang="en-US" sz="2400" baseline="30000" dirty="0"/>
              <a:t>-1</a:t>
            </a:r>
          </a:p>
          <a:p>
            <a:pPr lvl="1"/>
            <a:r>
              <a:rPr lang="en-US" sz="2800" dirty="0"/>
              <a:t>Reduction: 60%</a:t>
            </a:r>
          </a:p>
          <a:p>
            <a:pPr lvl="1"/>
            <a:r>
              <a:rPr lang="en-US" sz="2800" dirty="0"/>
              <a:t>All binaries and CP Nb tested</a:t>
            </a:r>
          </a:p>
        </p:txBody>
      </p:sp>
      <p:pic>
        <p:nvPicPr>
          <p:cNvPr id="7" name="Picture 6" descr="A picture containing text, indoor, office, computer&#10;&#10;Description automatically generated">
            <a:extLst>
              <a:ext uri="{FF2B5EF4-FFF2-40B4-BE49-F238E27FC236}">
                <a16:creationId xmlns:a16="http://schemas.microsoft.com/office/drawing/2014/main" id="{6A7D5B28-D1B3-2347-BCFC-CB40EA4597FB}"/>
              </a:ext>
            </a:extLst>
          </p:cNvPr>
          <p:cNvPicPr>
            <a:picLocks noChangeAspect="1"/>
          </p:cNvPicPr>
          <p:nvPr/>
        </p:nvPicPr>
        <p:blipFill rotWithShape="1">
          <a:blip r:embed="rId3"/>
          <a:srcRect l="1341" t="10091" r="22461" b="13683"/>
          <a:stretch/>
        </p:blipFill>
        <p:spPr>
          <a:xfrm>
            <a:off x="253161" y="1258523"/>
            <a:ext cx="6666713" cy="5001861"/>
          </a:xfrm>
          <a:prstGeom prst="rect">
            <a:avLst/>
          </a:prstGeom>
        </p:spPr>
      </p:pic>
    </p:spTree>
    <p:extLst>
      <p:ext uri="{BB962C8B-B14F-4D97-AF65-F5344CB8AC3E}">
        <p14:creationId xmlns:p14="http://schemas.microsoft.com/office/powerpoint/2010/main" val="196292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5D0D-8524-8343-BA97-F399F3D6BEE3}"/>
              </a:ext>
            </a:extLst>
          </p:cNvPr>
          <p:cNvSpPr>
            <a:spLocks noGrp="1"/>
          </p:cNvSpPr>
          <p:nvPr>
            <p:ph type="title"/>
          </p:nvPr>
        </p:nvSpPr>
        <p:spPr/>
        <p:txBody>
          <a:bodyPr/>
          <a:lstStyle/>
          <a:p>
            <a:r>
              <a:rPr lang="en-US" dirty="0"/>
              <a:t>Deformation Testing: Literature Review</a:t>
            </a:r>
          </a:p>
        </p:txBody>
      </p:sp>
      <p:sp>
        <p:nvSpPr>
          <p:cNvPr id="5" name="Content Placeholder 2">
            <a:extLst>
              <a:ext uri="{FF2B5EF4-FFF2-40B4-BE49-F238E27FC236}">
                <a16:creationId xmlns:a16="http://schemas.microsoft.com/office/drawing/2014/main" id="{44898EBD-D87D-173F-36FE-E50BC3F19F47}"/>
              </a:ext>
            </a:extLst>
          </p:cNvPr>
          <p:cNvSpPr txBox="1">
            <a:spLocks/>
          </p:cNvSpPr>
          <p:nvPr/>
        </p:nvSpPr>
        <p:spPr>
          <a:xfrm>
            <a:off x="517054" y="4485580"/>
            <a:ext cx="11157891" cy="25087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C4D98"/>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C4D98"/>
              </a:buClr>
              <a:buFont typeface="Calibri" panose="020F050202020403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2C4D98"/>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C4D98"/>
              </a:buClr>
              <a:buFont typeface="Calibri" panose="020F0502020204030204" pitchFamily="34" charset="0"/>
              <a:buChar char="‒"/>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2C4D98"/>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Literature values for the flow stress values of pure Nb over a range of temperatures and strain rates</a:t>
            </a:r>
          </a:p>
          <a:p>
            <a:pPr lvl="1"/>
            <a:r>
              <a:rPr lang="en-US" dirty="0"/>
              <a:t>Quasi-static 10</a:t>
            </a:r>
            <a:r>
              <a:rPr lang="en-US" baseline="30000" dirty="0"/>
              <a:t>-3</a:t>
            </a:r>
            <a:r>
              <a:rPr lang="en-US" dirty="0"/>
              <a:t> s</a:t>
            </a:r>
            <a:r>
              <a:rPr lang="en-US" baseline="30000" dirty="0"/>
              <a:t>-1</a:t>
            </a:r>
            <a:r>
              <a:rPr lang="en-US" dirty="0"/>
              <a:t> to a true strain of 70%</a:t>
            </a:r>
          </a:p>
          <a:p>
            <a:pPr lvl="1"/>
            <a:r>
              <a:rPr lang="en-US" dirty="0"/>
              <a:t>Dynamic rates of 3300 and 8000 s</a:t>
            </a:r>
            <a:r>
              <a:rPr lang="en-US" baseline="30000" dirty="0"/>
              <a:t>-1 </a:t>
            </a:r>
            <a:r>
              <a:rPr lang="en-US" dirty="0"/>
              <a:t>to a true strain of 70%</a:t>
            </a:r>
            <a:endParaRPr lang="en-US" baseline="30000" dirty="0"/>
          </a:p>
          <a:p>
            <a:pPr lvl="1"/>
            <a:r>
              <a:rPr lang="en-US" dirty="0"/>
              <a:t>Temperatures from 77 - 800 K</a:t>
            </a:r>
          </a:p>
        </p:txBody>
      </p:sp>
      <p:pic>
        <p:nvPicPr>
          <p:cNvPr id="11" name="Picture 10" descr="Diagram&#10;&#10;Description automatically generated with low confidence">
            <a:extLst>
              <a:ext uri="{FF2B5EF4-FFF2-40B4-BE49-F238E27FC236}">
                <a16:creationId xmlns:a16="http://schemas.microsoft.com/office/drawing/2014/main" id="{E7A42BEA-02F1-D5B6-FFE4-37C774FF0B2A}"/>
              </a:ext>
            </a:extLst>
          </p:cNvPr>
          <p:cNvPicPr>
            <a:picLocks noChangeAspect="1"/>
          </p:cNvPicPr>
          <p:nvPr/>
        </p:nvPicPr>
        <p:blipFill rotWithShape="1">
          <a:blip r:embed="rId3"/>
          <a:srcRect b="13315"/>
          <a:stretch/>
        </p:blipFill>
        <p:spPr>
          <a:xfrm>
            <a:off x="1231700" y="898561"/>
            <a:ext cx="5443174" cy="3676124"/>
          </a:xfrm>
          <a:prstGeom prst="rect">
            <a:avLst/>
          </a:prstGeom>
        </p:spPr>
      </p:pic>
      <p:pic>
        <p:nvPicPr>
          <p:cNvPr id="17" name="Picture 16" descr="Chart, line chart&#10;&#10;Description automatically generated">
            <a:extLst>
              <a:ext uri="{FF2B5EF4-FFF2-40B4-BE49-F238E27FC236}">
                <a16:creationId xmlns:a16="http://schemas.microsoft.com/office/drawing/2014/main" id="{149F98F3-8DC3-93B0-A51D-6676F46284D0}"/>
              </a:ext>
            </a:extLst>
          </p:cNvPr>
          <p:cNvPicPr>
            <a:picLocks noChangeAspect="1"/>
          </p:cNvPicPr>
          <p:nvPr/>
        </p:nvPicPr>
        <p:blipFill>
          <a:blip r:embed="rId4"/>
          <a:stretch>
            <a:fillRect/>
          </a:stretch>
        </p:blipFill>
        <p:spPr>
          <a:xfrm>
            <a:off x="7603984" y="1212435"/>
            <a:ext cx="4285427" cy="2882460"/>
          </a:xfrm>
          <a:prstGeom prst="rect">
            <a:avLst/>
          </a:prstGeom>
        </p:spPr>
      </p:pic>
      <p:cxnSp>
        <p:nvCxnSpPr>
          <p:cNvPr id="4" name="Straight Connector 3">
            <a:extLst>
              <a:ext uri="{FF2B5EF4-FFF2-40B4-BE49-F238E27FC236}">
                <a16:creationId xmlns:a16="http://schemas.microsoft.com/office/drawing/2014/main" id="{99988FC1-345C-9A33-825D-FDC02627EAA8}"/>
              </a:ext>
            </a:extLst>
          </p:cNvPr>
          <p:cNvCxnSpPr>
            <a:cxnSpLocks/>
          </p:cNvCxnSpPr>
          <p:nvPr/>
        </p:nvCxnSpPr>
        <p:spPr>
          <a:xfrm>
            <a:off x="3440970" y="2833594"/>
            <a:ext cx="0" cy="10947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A1A713-85B4-E2FF-E28E-73D0C5EC71C7}"/>
              </a:ext>
            </a:extLst>
          </p:cNvPr>
          <p:cNvCxnSpPr>
            <a:cxnSpLocks/>
          </p:cNvCxnSpPr>
          <p:nvPr/>
        </p:nvCxnSpPr>
        <p:spPr>
          <a:xfrm>
            <a:off x="3321374" y="2833594"/>
            <a:ext cx="0" cy="10947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BB793D6-F68A-B3BB-7256-C9327A70DD9D}"/>
              </a:ext>
            </a:extLst>
          </p:cNvPr>
          <p:cNvSpPr txBox="1"/>
          <p:nvPr/>
        </p:nvSpPr>
        <p:spPr>
          <a:xfrm>
            <a:off x="7955657" y="3897822"/>
            <a:ext cx="3719288" cy="261610"/>
          </a:xfrm>
          <a:prstGeom prst="rect">
            <a:avLst/>
          </a:prstGeom>
          <a:noFill/>
        </p:spPr>
        <p:txBody>
          <a:bodyPr wrap="none" rtlCol="0">
            <a:spAutoFit/>
          </a:bodyPr>
          <a:lstStyle/>
          <a:p>
            <a:r>
              <a:rPr lang="en-US" sz="1100" b="0" i="1" u="none" dirty="0">
                <a:latin typeface="Arial" panose="020B0604020202020204" pitchFamily="34" charset="0"/>
                <a:cs typeface="Arial" panose="020B0604020202020204" pitchFamily="34" charset="0"/>
              </a:rPr>
              <a:t>S. Nemat-Nasser, </a:t>
            </a:r>
            <a:r>
              <a:rPr lang="en-US" sz="1100" dirty="0"/>
              <a:t>- MATER SCI ENG A-STRUCT MATER </a:t>
            </a:r>
            <a:r>
              <a:rPr lang="en-US" sz="1100" b="0" i="1" u="none" dirty="0">
                <a:latin typeface="Arial" panose="020B0604020202020204" pitchFamily="34" charset="0"/>
                <a:cs typeface="Arial" panose="020B0604020202020204" pitchFamily="34" charset="0"/>
              </a:rPr>
              <a:t>2000</a:t>
            </a:r>
            <a:endParaRPr lang="en-US" sz="1100" dirty="0">
              <a:latin typeface="Arial" charset="0"/>
              <a:ea typeface="Arial" charset="0"/>
              <a:cs typeface="Arial" charset="0"/>
            </a:endParaRPr>
          </a:p>
        </p:txBody>
      </p:sp>
    </p:spTree>
    <p:extLst>
      <p:ext uri="{BB962C8B-B14F-4D97-AF65-F5344CB8AC3E}">
        <p14:creationId xmlns:p14="http://schemas.microsoft.com/office/powerpoint/2010/main" val="3769304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9729D-9221-E3D4-3775-FDABA057554C}"/>
              </a:ext>
            </a:extLst>
          </p:cNvPr>
          <p:cNvSpPr>
            <a:spLocks noGrp="1"/>
          </p:cNvSpPr>
          <p:nvPr>
            <p:ph type="title"/>
          </p:nvPr>
        </p:nvSpPr>
        <p:spPr/>
        <p:txBody>
          <a:bodyPr/>
          <a:lstStyle/>
          <a:p>
            <a:r>
              <a:rPr lang="en-US" dirty="0"/>
              <a:t>Mechanical Data at Room Temp</a:t>
            </a:r>
          </a:p>
        </p:txBody>
      </p:sp>
      <p:sp>
        <p:nvSpPr>
          <p:cNvPr id="3" name="Content Placeholder 2">
            <a:extLst>
              <a:ext uri="{FF2B5EF4-FFF2-40B4-BE49-F238E27FC236}">
                <a16:creationId xmlns:a16="http://schemas.microsoft.com/office/drawing/2014/main" id="{72DB95E0-203E-792D-6B2D-17286E47D561}"/>
              </a:ext>
            </a:extLst>
          </p:cNvPr>
          <p:cNvSpPr>
            <a:spLocks noGrp="1"/>
          </p:cNvSpPr>
          <p:nvPr>
            <p:ph idx="1"/>
          </p:nvPr>
        </p:nvSpPr>
        <p:spPr>
          <a:xfrm>
            <a:off x="302589" y="1112520"/>
            <a:ext cx="8490891" cy="5425599"/>
          </a:xfrm>
        </p:spPr>
        <p:txBody>
          <a:bodyPr>
            <a:normAutofit/>
          </a:bodyPr>
          <a:lstStyle/>
          <a:p>
            <a:r>
              <a:rPr lang="en-US" dirty="0"/>
              <a:t>Have not processed data to make stress-strain curves</a:t>
            </a:r>
          </a:p>
          <a:p>
            <a:r>
              <a:rPr lang="en-US" dirty="0"/>
              <a:t>Good deformation (no cracking) </a:t>
            </a:r>
            <a:r>
              <a:rPr lang="en-US" dirty="0">
                <a:sym typeface="Wingdings" pitchFamily="2" charset="2"/>
              </a:rPr>
              <a:t>Nb, V, Hf, </a:t>
            </a:r>
            <a:r>
              <a:rPr lang="en-US" dirty="0" err="1">
                <a:sym typeface="Wingdings" pitchFamily="2" charset="2"/>
              </a:rPr>
              <a:t>Ti</a:t>
            </a:r>
            <a:r>
              <a:rPr lang="en-US" dirty="0">
                <a:sym typeface="Wingdings" pitchFamily="2" charset="2"/>
              </a:rPr>
              <a:t>, Mo</a:t>
            </a:r>
          </a:p>
          <a:p>
            <a:r>
              <a:rPr lang="en-US" dirty="0">
                <a:sym typeface="Wingdings" pitchFamily="2" charset="2"/>
              </a:rPr>
              <a:t>Unfavorable deformation (cracking)  Ta(1), W(1, 10), Zr(1,10)</a:t>
            </a:r>
          </a:p>
          <a:p>
            <a:pPr marL="0" indent="0">
              <a:buNone/>
            </a:pPr>
            <a:endParaRPr lang="en-US" dirty="0">
              <a:sym typeface="Wingdings" pitchFamily="2" charset="2"/>
            </a:endParaRPr>
          </a:p>
          <a:p>
            <a:pPr lvl="1"/>
            <a:r>
              <a:rPr lang="en-US" b="1" u="sng" dirty="0">
                <a:sym typeface="Wingdings" pitchFamily="2" charset="2"/>
              </a:rPr>
              <a:t>Zr</a:t>
            </a:r>
            <a:r>
              <a:rPr lang="en-US" dirty="0">
                <a:sym typeface="Wingdings" pitchFamily="2" charset="2"/>
              </a:rPr>
              <a:t> alloy one of few binaries tested at for warm working conditions  work hardening response greater than </a:t>
            </a:r>
            <a:r>
              <a:rPr lang="en-US" dirty="0" err="1">
                <a:sym typeface="Wingdings" pitchFamily="2" charset="2"/>
              </a:rPr>
              <a:t>Ti</a:t>
            </a:r>
            <a:r>
              <a:rPr lang="en-US" dirty="0">
                <a:sym typeface="Wingdings" pitchFamily="2" charset="2"/>
              </a:rPr>
              <a:t> of Hf  </a:t>
            </a:r>
          </a:p>
          <a:p>
            <a:pPr lvl="2"/>
            <a:r>
              <a:rPr lang="en-US" dirty="0">
                <a:sym typeface="Wingdings" pitchFamily="2" charset="2"/>
              </a:rPr>
              <a:t>WC anvil cracking during one test</a:t>
            </a:r>
          </a:p>
          <a:p>
            <a:pPr lvl="2"/>
            <a:r>
              <a:rPr lang="en-US" dirty="0">
                <a:sym typeface="Wingdings" pitchFamily="2" charset="2"/>
              </a:rPr>
              <a:t>Alloy has unreasonably high O and N content </a:t>
            </a:r>
          </a:p>
          <a:p>
            <a:pPr marL="914400" lvl="2" indent="0">
              <a:buNone/>
            </a:pPr>
            <a:endParaRPr lang="en-US" dirty="0">
              <a:sym typeface="Wingdings" pitchFamily="2" charset="2"/>
            </a:endParaRPr>
          </a:p>
          <a:p>
            <a:pPr lvl="1"/>
            <a:r>
              <a:rPr lang="en-US" b="1" u="sng" dirty="0">
                <a:sym typeface="Wingdings" pitchFamily="2" charset="2"/>
              </a:rPr>
              <a:t>Ta</a:t>
            </a:r>
            <a:r>
              <a:rPr lang="en-US" dirty="0">
                <a:sym typeface="Wingdings" pitchFamily="2" charset="2"/>
              </a:rPr>
              <a:t> alloy had unreasonably high O and N content, needs to be remade to increase processability</a:t>
            </a:r>
          </a:p>
          <a:p>
            <a:pPr marL="457200" lvl="1" indent="0">
              <a:buNone/>
            </a:pPr>
            <a:endParaRPr lang="en-US" dirty="0">
              <a:sym typeface="Wingdings" pitchFamily="2" charset="2"/>
            </a:endParaRPr>
          </a:p>
          <a:p>
            <a:pPr lvl="1"/>
            <a:r>
              <a:rPr lang="en-US" b="1" u="sng" dirty="0">
                <a:sym typeface="Wingdings" pitchFamily="2" charset="2"/>
              </a:rPr>
              <a:t>W</a:t>
            </a:r>
            <a:r>
              <a:rPr lang="en-US" dirty="0">
                <a:sym typeface="Wingdings" pitchFamily="2" charset="2"/>
              </a:rPr>
              <a:t> alloy exhibits extremely brittle behavior with minimal to no workability. It’s interstitial content (C and N) are higher than acceptable</a:t>
            </a:r>
          </a:p>
          <a:p>
            <a:pPr lvl="2"/>
            <a:endParaRPr lang="en-US" dirty="0">
              <a:sym typeface="Wingdings" pitchFamily="2" charset="2"/>
            </a:endParaRPr>
          </a:p>
        </p:txBody>
      </p:sp>
      <p:pic>
        <p:nvPicPr>
          <p:cNvPr id="5" name="Picture 4" descr="A group of broken objects on a black surface&#10;&#10;Description automatically generated">
            <a:extLst>
              <a:ext uri="{FF2B5EF4-FFF2-40B4-BE49-F238E27FC236}">
                <a16:creationId xmlns:a16="http://schemas.microsoft.com/office/drawing/2014/main" id="{C3AE9475-7E1C-7B9D-AED8-2A6B79CED176}"/>
              </a:ext>
            </a:extLst>
          </p:cNvPr>
          <p:cNvPicPr>
            <a:picLocks noChangeAspect="1"/>
          </p:cNvPicPr>
          <p:nvPr/>
        </p:nvPicPr>
        <p:blipFill rotWithShape="1">
          <a:blip r:embed="rId2"/>
          <a:srcRect l="15478" t="12575" r="19226" b="9069"/>
          <a:stretch/>
        </p:blipFill>
        <p:spPr>
          <a:xfrm rot="5400000">
            <a:off x="9040462" y="1203114"/>
            <a:ext cx="1811867" cy="1630680"/>
          </a:xfrm>
          <a:prstGeom prst="rect">
            <a:avLst/>
          </a:prstGeom>
        </p:spPr>
      </p:pic>
      <p:pic>
        <p:nvPicPr>
          <p:cNvPr id="4" name="Picture 3" descr="Chart, line chart&#10;&#10;Description automatically generated">
            <a:extLst>
              <a:ext uri="{FF2B5EF4-FFF2-40B4-BE49-F238E27FC236}">
                <a16:creationId xmlns:a16="http://schemas.microsoft.com/office/drawing/2014/main" id="{1B11AE8F-E69D-F394-CFF2-949334E95A94}"/>
              </a:ext>
            </a:extLst>
          </p:cNvPr>
          <p:cNvPicPr>
            <a:picLocks noChangeAspect="1"/>
          </p:cNvPicPr>
          <p:nvPr/>
        </p:nvPicPr>
        <p:blipFill>
          <a:blip r:embed="rId3"/>
          <a:stretch>
            <a:fillRect/>
          </a:stretch>
        </p:blipFill>
        <p:spPr>
          <a:xfrm>
            <a:off x="8533322" y="3119645"/>
            <a:ext cx="3356088" cy="2165986"/>
          </a:xfrm>
          <a:prstGeom prst="rect">
            <a:avLst/>
          </a:prstGeom>
        </p:spPr>
      </p:pic>
      <p:sp>
        <p:nvSpPr>
          <p:cNvPr id="6" name="TextBox 5">
            <a:extLst>
              <a:ext uri="{FF2B5EF4-FFF2-40B4-BE49-F238E27FC236}">
                <a16:creationId xmlns:a16="http://schemas.microsoft.com/office/drawing/2014/main" id="{02367DD4-7EA3-63C4-D686-5F5C2905DD16}"/>
              </a:ext>
            </a:extLst>
          </p:cNvPr>
          <p:cNvSpPr txBox="1"/>
          <p:nvPr/>
        </p:nvSpPr>
        <p:spPr>
          <a:xfrm>
            <a:off x="11092415" y="3197646"/>
            <a:ext cx="957049" cy="338554"/>
          </a:xfrm>
          <a:prstGeom prst="rect">
            <a:avLst/>
          </a:prstGeom>
          <a:solidFill>
            <a:srgbClr val="000000">
              <a:alpha val="50196"/>
            </a:srgbClr>
          </a:solidFill>
        </p:spPr>
        <p:txBody>
          <a:bodyPr wrap="square" rtlCol="0">
            <a:spAutoFit/>
          </a:bodyPr>
          <a:lstStyle/>
          <a:p>
            <a:r>
              <a:rPr lang="en-US" sz="1600" dirty="0">
                <a:solidFill>
                  <a:schemeClr val="bg1"/>
                </a:solidFill>
                <a:latin typeface="Helvetica" pitchFamily="2" charset="0"/>
              </a:rPr>
              <a:t>2wt.%Zr</a:t>
            </a:r>
          </a:p>
        </p:txBody>
      </p:sp>
    </p:spTree>
    <p:extLst>
      <p:ext uri="{BB962C8B-B14F-4D97-AF65-F5344CB8AC3E}">
        <p14:creationId xmlns:p14="http://schemas.microsoft.com/office/powerpoint/2010/main" val="2626308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9729D-9221-E3D4-3775-FDABA057554C}"/>
              </a:ext>
            </a:extLst>
          </p:cNvPr>
          <p:cNvSpPr>
            <a:spLocks noGrp="1"/>
          </p:cNvSpPr>
          <p:nvPr>
            <p:ph type="title"/>
          </p:nvPr>
        </p:nvSpPr>
        <p:spPr>
          <a:xfrm>
            <a:off x="180669" y="198120"/>
            <a:ext cx="8645587" cy="579120"/>
          </a:xfrm>
        </p:spPr>
        <p:txBody>
          <a:bodyPr/>
          <a:lstStyle/>
          <a:p>
            <a:r>
              <a:rPr lang="en-US" dirty="0"/>
              <a:t>Chemical analysis of binaries</a:t>
            </a:r>
          </a:p>
        </p:txBody>
      </p:sp>
      <p:graphicFrame>
        <p:nvGraphicFramePr>
          <p:cNvPr id="13" name="Table 12">
            <a:extLst>
              <a:ext uri="{FF2B5EF4-FFF2-40B4-BE49-F238E27FC236}">
                <a16:creationId xmlns:a16="http://schemas.microsoft.com/office/drawing/2014/main" id="{CCF122CF-1B3D-FCE7-CDE5-02ADE5E884A7}"/>
              </a:ext>
            </a:extLst>
          </p:cNvPr>
          <p:cNvGraphicFramePr>
            <a:graphicFrameLocks noGrp="1"/>
          </p:cNvGraphicFramePr>
          <p:nvPr>
            <p:extLst>
              <p:ext uri="{D42A27DB-BD31-4B8C-83A1-F6EECF244321}">
                <p14:modId xmlns:p14="http://schemas.microsoft.com/office/powerpoint/2010/main" val="1288726071"/>
              </p:ext>
            </p:extLst>
          </p:nvPr>
        </p:nvGraphicFramePr>
        <p:xfrm>
          <a:off x="22902" y="777240"/>
          <a:ext cx="12169097" cy="5760720"/>
        </p:xfrm>
        <a:graphic>
          <a:graphicData uri="http://schemas.openxmlformats.org/drawingml/2006/table">
            <a:tbl>
              <a:tblPr>
                <a:tableStyleId>{5C22544A-7EE6-4342-B048-85BDC9FD1C3A}</a:tableStyleId>
              </a:tblPr>
              <a:tblGrid>
                <a:gridCol w="2015830">
                  <a:extLst>
                    <a:ext uri="{9D8B030D-6E8A-4147-A177-3AD203B41FA5}">
                      <a16:colId xmlns:a16="http://schemas.microsoft.com/office/drawing/2014/main" val="1451416287"/>
                    </a:ext>
                  </a:extLst>
                </a:gridCol>
                <a:gridCol w="1111672">
                  <a:extLst>
                    <a:ext uri="{9D8B030D-6E8A-4147-A177-3AD203B41FA5}">
                      <a16:colId xmlns:a16="http://schemas.microsoft.com/office/drawing/2014/main" val="2893665868"/>
                    </a:ext>
                  </a:extLst>
                </a:gridCol>
                <a:gridCol w="1304361">
                  <a:extLst>
                    <a:ext uri="{9D8B030D-6E8A-4147-A177-3AD203B41FA5}">
                      <a16:colId xmlns:a16="http://schemas.microsoft.com/office/drawing/2014/main" val="1129779171"/>
                    </a:ext>
                  </a:extLst>
                </a:gridCol>
                <a:gridCol w="1289539">
                  <a:extLst>
                    <a:ext uri="{9D8B030D-6E8A-4147-A177-3AD203B41FA5}">
                      <a16:colId xmlns:a16="http://schemas.microsoft.com/office/drawing/2014/main" val="3756817515"/>
                    </a:ext>
                  </a:extLst>
                </a:gridCol>
                <a:gridCol w="1289539">
                  <a:extLst>
                    <a:ext uri="{9D8B030D-6E8A-4147-A177-3AD203B41FA5}">
                      <a16:colId xmlns:a16="http://schemas.microsoft.com/office/drawing/2014/main" val="944222190"/>
                    </a:ext>
                  </a:extLst>
                </a:gridCol>
                <a:gridCol w="1289539">
                  <a:extLst>
                    <a:ext uri="{9D8B030D-6E8A-4147-A177-3AD203B41FA5}">
                      <a16:colId xmlns:a16="http://schemas.microsoft.com/office/drawing/2014/main" val="2277996114"/>
                    </a:ext>
                  </a:extLst>
                </a:gridCol>
                <a:gridCol w="1289539">
                  <a:extLst>
                    <a:ext uri="{9D8B030D-6E8A-4147-A177-3AD203B41FA5}">
                      <a16:colId xmlns:a16="http://schemas.microsoft.com/office/drawing/2014/main" val="4012667890"/>
                    </a:ext>
                  </a:extLst>
                </a:gridCol>
                <a:gridCol w="1289539">
                  <a:extLst>
                    <a:ext uri="{9D8B030D-6E8A-4147-A177-3AD203B41FA5}">
                      <a16:colId xmlns:a16="http://schemas.microsoft.com/office/drawing/2014/main" val="2436963365"/>
                    </a:ext>
                  </a:extLst>
                </a:gridCol>
                <a:gridCol w="1289539">
                  <a:extLst>
                    <a:ext uri="{9D8B030D-6E8A-4147-A177-3AD203B41FA5}">
                      <a16:colId xmlns:a16="http://schemas.microsoft.com/office/drawing/2014/main" val="2659760027"/>
                    </a:ext>
                  </a:extLst>
                </a:gridCol>
              </a:tblGrid>
              <a:tr h="308320">
                <a:tc>
                  <a:txBody>
                    <a:bodyPr/>
                    <a:lstStyle/>
                    <a:p>
                      <a:pPr algn="ctr" fontAlgn="b"/>
                      <a:r>
                        <a:rPr lang="en-US" sz="1800" u="sng" strike="noStrike" dirty="0">
                          <a:effectLst/>
                        </a:rPr>
                        <a:t>Element (</a:t>
                      </a:r>
                      <a:r>
                        <a:rPr lang="en-US" sz="1800" u="sng" strike="noStrike" dirty="0" err="1">
                          <a:effectLst/>
                        </a:rPr>
                        <a:t>wt</a:t>
                      </a:r>
                      <a:r>
                        <a:rPr lang="en-US" sz="1800" u="sng" strike="noStrike" dirty="0">
                          <a:effectLst/>
                        </a:rPr>
                        <a:t>%)</a:t>
                      </a:r>
                      <a:endParaRPr lang="en-US" sz="1800" b="1" i="0" u="sng" strike="noStrike" dirty="0">
                        <a:solidFill>
                          <a:srgbClr val="000000"/>
                        </a:solidFill>
                        <a:effectLst/>
                        <a:latin typeface="Helvetica" pitchFamily="2" charset="0"/>
                      </a:endParaRPr>
                    </a:p>
                  </a:txBody>
                  <a:tcPr marL="9525" marR="9525" marT="9525" marB="0" anchor="b"/>
                </a:tc>
                <a:tc>
                  <a:txBody>
                    <a:bodyPr/>
                    <a:lstStyle/>
                    <a:p>
                      <a:pPr algn="ctr" fontAlgn="b"/>
                      <a:r>
                        <a:rPr lang="en-US" sz="1800" u="sng" strike="noStrike" dirty="0">
                          <a:effectLst/>
                        </a:rPr>
                        <a:t>CP Nb</a:t>
                      </a:r>
                      <a:endParaRPr lang="en-US" sz="1800" b="1" i="0" u="sng"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sng" strike="noStrike" dirty="0">
                          <a:effectLst/>
                        </a:rPr>
                        <a:t> Nb-2Mo </a:t>
                      </a:r>
                      <a:endParaRPr lang="en-US" sz="1800" b="1" i="0" u="sng"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sng" strike="noStrike">
                          <a:effectLst/>
                        </a:rPr>
                        <a:t>Nb-2W</a:t>
                      </a:r>
                      <a:endParaRPr lang="en-US" sz="1800" b="1" i="0" u="sng"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sng" strike="noStrike" dirty="0">
                          <a:effectLst/>
                        </a:rPr>
                        <a:t>Nb-2Ta</a:t>
                      </a:r>
                      <a:endParaRPr lang="en-US" sz="1800" b="1" i="0" u="sng"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sng" strike="noStrike" dirty="0">
                          <a:effectLst/>
                        </a:rPr>
                        <a:t>Nb-2V</a:t>
                      </a:r>
                      <a:endParaRPr lang="en-US" sz="1800" b="1" i="0" u="sng"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sng" strike="noStrike" dirty="0">
                          <a:effectLst/>
                        </a:rPr>
                        <a:t>Nb-2Zr</a:t>
                      </a:r>
                      <a:endParaRPr lang="en-US" sz="1800" b="1" i="0" u="sng"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sng" strike="noStrike" dirty="0">
                          <a:effectLst/>
                        </a:rPr>
                        <a:t>Nb-2Ti</a:t>
                      </a:r>
                      <a:endParaRPr lang="en-US" sz="1800" b="1" i="0" u="sng"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sng" strike="noStrike" dirty="0">
                          <a:effectLst/>
                        </a:rPr>
                        <a:t>Nb-2Hf</a:t>
                      </a:r>
                      <a:endParaRPr lang="en-US" sz="1800" b="1" i="0" u="sng"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35696475"/>
                  </a:ext>
                </a:extLst>
              </a:tr>
              <a:tr h="340775">
                <a:tc>
                  <a:txBody>
                    <a:bodyPr/>
                    <a:lstStyle/>
                    <a:p>
                      <a:pPr algn="ctr" fontAlgn="b"/>
                      <a:r>
                        <a:rPr lang="en-US" sz="1600" u="none" strike="noStrike" dirty="0">
                          <a:effectLst/>
                        </a:rPr>
                        <a:t>Al</a:t>
                      </a:r>
                      <a:endParaRPr lang="en-US" sz="1600" b="1" i="0" u="none" strike="noStrike" dirty="0">
                        <a:solidFill>
                          <a:srgbClr val="000000"/>
                        </a:solidFill>
                        <a:effectLst/>
                        <a:latin typeface="Helvetica" pitchFamily="2" charset="0"/>
                      </a:endParaRPr>
                    </a:p>
                  </a:txBody>
                  <a:tcPr marL="9525" marR="9525" marT="9525" marB="0" anchor="b"/>
                </a:tc>
                <a:tc>
                  <a:txBody>
                    <a:bodyPr/>
                    <a:lstStyle/>
                    <a:p>
                      <a:pPr algn="ctr" fontAlgn="b"/>
                      <a:r>
                        <a:rPr lang="en-US" sz="1200" u="none" strike="noStrike">
                          <a:effectLst/>
                        </a:rPr>
                        <a: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63242166"/>
                  </a:ext>
                </a:extLst>
              </a:tr>
              <a:tr h="340775">
                <a:tc>
                  <a:txBody>
                    <a:bodyPr/>
                    <a:lstStyle/>
                    <a:p>
                      <a:pPr algn="ctr" fontAlgn="b"/>
                      <a:r>
                        <a:rPr lang="en-US" sz="1600" u="none" strike="noStrike" dirty="0">
                          <a:effectLst/>
                        </a:rPr>
                        <a:t>C</a:t>
                      </a:r>
                      <a:r>
                        <a:rPr lang="en-US" sz="1600" u="none" strike="noStrike" baseline="-25000" dirty="0">
                          <a:effectLst/>
                        </a:rPr>
                        <a:t>1</a:t>
                      </a:r>
                      <a:endParaRPr lang="en-US" sz="1600" b="1" i="0" u="none" strike="noStrike" baseline="-25000" dirty="0">
                        <a:solidFill>
                          <a:srgbClr val="000000"/>
                        </a:solidFill>
                        <a:effectLst/>
                        <a:latin typeface="Helvetica" pitchFamily="2" charset="0"/>
                      </a:endParaRPr>
                    </a:p>
                  </a:txBody>
                  <a:tcPr marL="9525" marR="9525" marT="9525" marB="0" anchor="b"/>
                </a:tc>
                <a:tc>
                  <a:txBody>
                    <a:bodyPr/>
                    <a:lstStyle/>
                    <a:p>
                      <a:pPr algn="ctr" fontAlgn="b"/>
                      <a:r>
                        <a:rPr lang="en-US" sz="1200" u="none" strike="noStrike" dirty="0">
                          <a:effectLst/>
                        </a:rPr>
                        <a:t>0.01</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0.02</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4"/>
                    </a:solidFill>
                  </a:tcPr>
                </a:tc>
                <a:tc>
                  <a:txBody>
                    <a:bodyPr/>
                    <a:lstStyle/>
                    <a:p>
                      <a:pPr algn="ctr" fontAlgn="b"/>
                      <a:r>
                        <a:rPr lang="en-US" sz="1200" u="none" strike="noStrike">
                          <a:effectLst/>
                        </a:rPr>
                        <a: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0.01</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6104724"/>
                  </a:ext>
                </a:extLst>
              </a:tr>
              <a:tr h="340775">
                <a:tc>
                  <a:txBody>
                    <a:bodyPr/>
                    <a:lstStyle/>
                    <a:p>
                      <a:pPr algn="ctr" fontAlgn="b"/>
                      <a:r>
                        <a:rPr lang="en-US" sz="1600" u="none" strike="noStrike">
                          <a:effectLst/>
                        </a:rPr>
                        <a:t>Cu</a:t>
                      </a:r>
                      <a:endParaRPr lang="en-US" sz="1600" b="1" i="0" u="none" strike="noStrike">
                        <a:solidFill>
                          <a:srgbClr val="000000"/>
                        </a:solidFill>
                        <a:effectLst/>
                        <a:latin typeface="Helvetica" pitchFamily="2" charset="0"/>
                      </a:endParaRPr>
                    </a:p>
                  </a:txBody>
                  <a:tcPr marL="9525" marR="9525" marT="9525" marB="0" anchor="b"/>
                </a:tc>
                <a:tc>
                  <a:txBody>
                    <a:bodyPr/>
                    <a:lstStyle/>
                    <a:p>
                      <a:pPr algn="ctr" fontAlgn="b"/>
                      <a:r>
                        <a:rPr lang="en-US" sz="1200" u="none" strike="noStrike" dirty="0">
                          <a:effectLst/>
                        </a:rPr>
                        <a:t>&lt;0.01</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0.02</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350918"/>
                  </a:ext>
                </a:extLst>
              </a:tr>
              <a:tr h="340775">
                <a:tc>
                  <a:txBody>
                    <a:bodyPr/>
                    <a:lstStyle/>
                    <a:p>
                      <a:pPr algn="ctr" fontAlgn="b"/>
                      <a:r>
                        <a:rPr lang="en-US" sz="1600" u="none" strike="noStrike" dirty="0">
                          <a:effectLst/>
                        </a:rPr>
                        <a:t>Fe</a:t>
                      </a:r>
                      <a:endParaRPr lang="en-US" sz="1600" b="1" i="0" u="none" strike="noStrike" dirty="0">
                        <a:solidFill>
                          <a:srgbClr val="000000"/>
                        </a:solidFill>
                        <a:effectLst/>
                        <a:latin typeface="Helvetica" pitchFamily="2" charset="0"/>
                      </a:endParaRPr>
                    </a:p>
                  </a:txBody>
                  <a:tcPr marL="9525" marR="9525" marT="9525" marB="0" anchor="b"/>
                </a:tc>
                <a:tc>
                  <a:txBody>
                    <a:bodyPr/>
                    <a:lstStyle/>
                    <a:p>
                      <a:pPr algn="ctr" fontAlgn="b"/>
                      <a:r>
                        <a:rPr lang="en-US" sz="1200" u="none" strike="noStrike">
                          <a:effectLst/>
                        </a:rPr>
                        <a:t>0.02</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0.02</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0.03</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0.02</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0.02</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0.03</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03154593"/>
                  </a:ext>
                </a:extLst>
              </a:tr>
              <a:tr h="340775">
                <a:tc>
                  <a:txBody>
                    <a:bodyPr/>
                    <a:lstStyle/>
                    <a:p>
                      <a:pPr algn="ctr" fontAlgn="b"/>
                      <a:r>
                        <a:rPr lang="en-US" sz="1600" u="none" strike="noStrike" dirty="0">
                          <a:effectLst/>
                        </a:rPr>
                        <a:t>Hf </a:t>
                      </a:r>
                      <a:endParaRPr lang="en-US" sz="1600" b="1" i="0" u="none" strike="noStrike" dirty="0">
                        <a:solidFill>
                          <a:srgbClr val="000000"/>
                        </a:solidFill>
                        <a:effectLst/>
                        <a:latin typeface="Helvetica" pitchFamily="2"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&lt;0.01</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1.9</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extLst>
                  <a:ext uri="{0D108BD9-81ED-4DB2-BD59-A6C34878D82A}">
                    <a16:rowId xmlns:a16="http://schemas.microsoft.com/office/drawing/2014/main" val="4060242235"/>
                  </a:ext>
                </a:extLst>
              </a:tr>
              <a:tr h="340775">
                <a:tc>
                  <a:txBody>
                    <a:bodyPr/>
                    <a:lstStyle/>
                    <a:p>
                      <a:pPr algn="ctr" fontAlgn="b"/>
                      <a:r>
                        <a:rPr lang="en-US" sz="1600" u="none" strike="noStrike" dirty="0">
                          <a:effectLst/>
                        </a:rPr>
                        <a:t>Mo</a:t>
                      </a:r>
                      <a:endParaRPr lang="en-US" sz="1600" b="1" i="0" u="none" strike="noStrike" dirty="0">
                        <a:solidFill>
                          <a:srgbClr val="000000"/>
                        </a:solidFill>
                        <a:effectLst/>
                        <a:latin typeface="Helvetica" pitchFamily="2"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2.02</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73492780"/>
                  </a:ext>
                </a:extLst>
              </a:tr>
              <a:tr h="340775">
                <a:tc>
                  <a:txBody>
                    <a:bodyPr/>
                    <a:lstStyle/>
                    <a:p>
                      <a:pPr algn="ctr" fontAlgn="b"/>
                      <a:r>
                        <a:rPr lang="en-US" sz="1600" u="none" strike="noStrike" dirty="0">
                          <a:effectLst/>
                        </a:rPr>
                        <a:t>N</a:t>
                      </a:r>
                      <a:r>
                        <a:rPr lang="en-US" sz="1600" u="none" strike="noStrike" baseline="-25000" dirty="0">
                          <a:effectLst/>
                        </a:rPr>
                        <a:t>2</a:t>
                      </a:r>
                      <a:r>
                        <a:rPr lang="en-US" sz="1600" u="none" strike="noStrike" dirty="0">
                          <a:effectLst/>
                        </a:rPr>
                        <a:t> </a:t>
                      </a:r>
                      <a:endParaRPr lang="en-US" sz="1600" b="1" i="0" u="none" strike="noStrike" dirty="0">
                        <a:solidFill>
                          <a:srgbClr val="000000"/>
                        </a:solidFill>
                        <a:effectLst/>
                        <a:latin typeface="Helvetica" pitchFamily="2"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&lt;0.01</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0.22</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4"/>
                    </a:solidFill>
                  </a:tcPr>
                </a:tc>
                <a:tc>
                  <a:txBody>
                    <a:bodyPr/>
                    <a:lstStyle/>
                    <a:p>
                      <a:pPr algn="ctr" fontAlgn="b"/>
                      <a:r>
                        <a:rPr lang="en-US" sz="1200" u="none" strike="noStrike" dirty="0">
                          <a:effectLst/>
                        </a:rPr>
                        <a:t>0.22</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4"/>
                    </a:solidFill>
                  </a:tcPr>
                </a:tc>
                <a:tc>
                  <a:txBody>
                    <a:bodyPr/>
                    <a:lstStyle/>
                    <a:p>
                      <a:pPr algn="ctr" fontAlgn="b"/>
                      <a:r>
                        <a:rPr lang="en-US" sz="1200" u="none" strike="noStrike">
                          <a:effectLst/>
                        </a:rPr>
                        <a:t>0.02</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0.07</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4"/>
                    </a:solidFill>
                  </a:tcPr>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8050217"/>
                  </a:ext>
                </a:extLst>
              </a:tr>
              <a:tr h="340775">
                <a:tc>
                  <a:txBody>
                    <a:bodyPr/>
                    <a:lstStyle/>
                    <a:p>
                      <a:pPr algn="ctr" fontAlgn="b"/>
                      <a:r>
                        <a:rPr lang="en-US" sz="1600" u="none" strike="noStrike">
                          <a:effectLst/>
                        </a:rPr>
                        <a:t>Na</a:t>
                      </a:r>
                      <a:endParaRPr lang="en-US" sz="1600" b="1" i="0" u="none" strike="noStrike">
                        <a:solidFill>
                          <a:srgbClr val="000000"/>
                        </a:solidFill>
                        <a:effectLst/>
                        <a:latin typeface="Helvetica" pitchFamily="2"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58140957"/>
                  </a:ext>
                </a:extLst>
              </a:tr>
              <a:tr h="340775">
                <a:tc>
                  <a:txBody>
                    <a:bodyPr/>
                    <a:lstStyle/>
                    <a:p>
                      <a:pPr algn="ctr" fontAlgn="b"/>
                      <a:r>
                        <a:rPr lang="en-US" sz="1600" u="none" strike="noStrike" dirty="0">
                          <a:effectLst/>
                        </a:rPr>
                        <a:t>Nb</a:t>
                      </a:r>
                      <a:r>
                        <a:rPr lang="en-US" sz="1600" u="none" strike="noStrike" baseline="-25000" dirty="0">
                          <a:effectLst/>
                        </a:rPr>
                        <a:t>3</a:t>
                      </a:r>
                      <a:endParaRPr lang="en-US" sz="1600" b="1" i="0" u="none" strike="noStrike" baseline="-25000" dirty="0">
                        <a:solidFill>
                          <a:srgbClr val="000000"/>
                        </a:solidFill>
                        <a:effectLst/>
                        <a:latin typeface="Helvetica" pitchFamily="2" charset="0"/>
                      </a:endParaRPr>
                    </a:p>
                  </a:txBody>
                  <a:tcPr marL="9525" marR="9525" marT="9525" marB="0" anchor="b"/>
                </a:tc>
                <a:tc>
                  <a:txBody>
                    <a:bodyPr/>
                    <a:lstStyle/>
                    <a:p>
                      <a:pPr algn="ctr" fontAlgn="b"/>
                      <a:r>
                        <a:rPr lang="en-US" sz="1200" u="none" strike="noStrike">
                          <a:effectLst/>
                        </a:rPr>
                        <a:t>99.89</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97.86</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98.17</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97.51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97.89</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97.73</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97.62</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97.75</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97333427"/>
                  </a:ext>
                </a:extLst>
              </a:tr>
              <a:tr h="340775">
                <a:tc>
                  <a:txBody>
                    <a:bodyPr/>
                    <a:lstStyle/>
                    <a:p>
                      <a:pPr algn="ctr" fontAlgn="b"/>
                      <a:r>
                        <a:rPr lang="en-US" sz="1600" u="none" strike="noStrike" dirty="0">
                          <a:effectLst/>
                        </a:rPr>
                        <a:t>O</a:t>
                      </a:r>
                      <a:r>
                        <a:rPr lang="en-US" sz="1600" u="none" strike="noStrike" baseline="-25000" dirty="0">
                          <a:effectLst/>
                        </a:rPr>
                        <a:t>2</a:t>
                      </a:r>
                      <a:endParaRPr lang="en-US" sz="1600" b="1" i="0" u="none" strike="noStrike" baseline="-25000" dirty="0">
                        <a:solidFill>
                          <a:srgbClr val="000000"/>
                        </a:solidFill>
                        <a:effectLst/>
                        <a:latin typeface="Helvetica" pitchFamily="2" charset="0"/>
                      </a:endParaRPr>
                    </a:p>
                  </a:txBody>
                  <a:tcPr marL="9525" marR="9525" marT="9525" marB="0" anchor="b"/>
                </a:tc>
                <a:tc>
                  <a:txBody>
                    <a:bodyPr/>
                    <a:lstStyle/>
                    <a:p>
                      <a:pPr algn="ctr" fontAlgn="b"/>
                      <a:r>
                        <a:rPr lang="en-US" sz="1200" u="none" strike="noStrike">
                          <a:effectLst/>
                        </a:rPr>
                        <a: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0.02</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0.1</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4"/>
                    </a:solidFill>
                  </a:tcPr>
                </a:tc>
                <a:tc>
                  <a:txBody>
                    <a:bodyPr/>
                    <a:lstStyle/>
                    <a:p>
                      <a:pPr algn="ctr" fontAlgn="b"/>
                      <a:r>
                        <a:rPr lang="en-US" sz="1200" u="none" strike="noStrike" dirty="0">
                          <a:effectLst/>
                        </a:rPr>
                        <a:t>0.11</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4"/>
                    </a:solidFill>
                  </a:tcPr>
                </a:tc>
                <a:tc>
                  <a:txBody>
                    <a:bodyPr/>
                    <a:lstStyle/>
                    <a:p>
                      <a:pPr algn="ctr" fontAlgn="b"/>
                      <a:r>
                        <a:rPr lang="en-US" sz="1200" u="none" strike="noStrike">
                          <a:effectLst/>
                        </a:rPr>
                        <a:t>0.06</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0.06</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4"/>
                    </a:solidFill>
                  </a:tcPr>
                </a:tc>
                <a:tc>
                  <a:txBody>
                    <a:bodyPr/>
                    <a:lstStyle/>
                    <a:p>
                      <a:pPr algn="ctr" fontAlgn="b"/>
                      <a:r>
                        <a:rPr lang="en-US" sz="1200" u="none" strike="noStrike">
                          <a:effectLst/>
                        </a:rPr>
                        <a:t>0.07</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0.07</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88141975"/>
                  </a:ext>
                </a:extLst>
              </a:tr>
              <a:tr h="340775">
                <a:tc>
                  <a:txBody>
                    <a:bodyPr/>
                    <a:lstStyle/>
                    <a:p>
                      <a:pPr algn="ctr" fontAlgn="b"/>
                      <a:r>
                        <a:rPr lang="en-US" sz="1600" u="none" strike="noStrike" dirty="0">
                          <a:effectLst/>
                        </a:rPr>
                        <a:t>Si</a:t>
                      </a:r>
                      <a:endParaRPr lang="en-US" sz="1600" b="1" i="0" u="none" strike="noStrike" dirty="0">
                        <a:solidFill>
                          <a:srgbClr val="000000"/>
                        </a:solidFill>
                        <a:effectLst/>
                        <a:latin typeface="Helvetica" pitchFamily="2" charset="0"/>
                      </a:endParaRPr>
                    </a:p>
                  </a:txBody>
                  <a:tcPr marL="9525" marR="9525" marT="9525" marB="0" anchor="b"/>
                </a:tc>
                <a:tc>
                  <a:txBody>
                    <a:bodyPr/>
                    <a:lstStyle/>
                    <a:p>
                      <a:pPr algn="ctr" fontAlgn="b"/>
                      <a:r>
                        <a:rPr lang="en-US" sz="1200" u="none" strike="noStrike">
                          <a:effectLst/>
                        </a:rPr>
                        <a:t>&lt;0.05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69243743"/>
                  </a:ext>
                </a:extLst>
              </a:tr>
              <a:tr h="340775">
                <a:tc>
                  <a:txBody>
                    <a:bodyPr/>
                    <a:lstStyle/>
                    <a:p>
                      <a:pPr algn="ctr" fontAlgn="b"/>
                      <a:r>
                        <a:rPr lang="en-US" sz="1600" u="none" strike="noStrike">
                          <a:effectLst/>
                        </a:rPr>
                        <a:t>Ta</a:t>
                      </a:r>
                      <a:endParaRPr lang="en-US" sz="1600" b="1" i="0" u="none" strike="noStrike">
                        <a:solidFill>
                          <a:srgbClr val="000000"/>
                        </a:solidFill>
                        <a:effectLst/>
                        <a:latin typeface="Helvetica" pitchFamily="2" charset="0"/>
                      </a:endParaRPr>
                    </a:p>
                  </a:txBody>
                  <a:tcPr marL="9525" marR="9525" marT="9525" marB="0" anchor="b"/>
                </a:tc>
                <a:tc>
                  <a:txBody>
                    <a:bodyPr/>
                    <a:lstStyle/>
                    <a:p>
                      <a:pPr algn="ctr" fontAlgn="b"/>
                      <a:r>
                        <a:rPr lang="en-US" sz="1200" u="none" strike="noStrike">
                          <a:effectLst/>
                        </a:rPr>
                        <a:t>0.05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0.05</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2.07</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200" u="none" strike="noStrike">
                          <a:effectLst/>
                        </a:rPr>
                        <a:t>0.06</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0.05</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0.06</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0.08</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71490948"/>
                  </a:ext>
                </a:extLst>
              </a:tr>
              <a:tr h="340775">
                <a:tc>
                  <a:txBody>
                    <a:bodyPr/>
                    <a:lstStyle/>
                    <a:p>
                      <a:pPr algn="ctr" fontAlgn="b"/>
                      <a:r>
                        <a:rPr lang="en-US" sz="1600" u="none" strike="noStrike" dirty="0" err="1">
                          <a:effectLst/>
                        </a:rPr>
                        <a:t>Ti</a:t>
                      </a:r>
                      <a:r>
                        <a:rPr lang="en-US" sz="1600" u="none" strike="noStrike" dirty="0">
                          <a:effectLst/>
                        </a:rPr>
                        <a:t> </a:t>
                      </a:r>
                      <a:endParaRPr lang="en-US" sz="1600" b="1" i="0" u="none" strike="noStrike" dirty="0">
                        <a:solidFill>
                          <a:srgbClr val="000000"/>
                        </a:solidFill>
                        <a:effectLst/>
                        <a:latin typeface="Helvetica" pitchFamily="2" charset="0"/>
                      </a:endParaRPr>
                    </a:p>
                  </a:txBody>
                  <a:tcPr marL="9525" marR="9525" marT="9525" marB="0" anchor="b"/>
                </a:tc>
                <a:tc>
                  <a:txBody>
                    <a:bodyPr/>
                    <a:lstStyle/>
                    <a:p>
                      <a:pPr algn="ctr" fontAlgn="b"/>
                      <a:r>
                        <a:rPr lang="en-US" sz="1200" u="none" strike="noStrike">
                          <a:effectLst/>
                        </a:rPr>
                        <a: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0.01</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&lt;0.1</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2.01</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200" u="none" strike="noStrike">
                          <a:effectLst/>
                        </a:rPr>
                        <a:t>&lt;0.1</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25737114"/>
                  </a:ext>
                </a:extLst>
              </a:tr>
              <a:tr h="340775">
                <a:tc>
                  <a:txBody>
                    <a:bodyPr/>
                    <a:lstStyle/>
                    <a:p>
                      <a:pPr algn="ctr" fontAlgn="b"/>
                      <a:r>
                        <a:rPr lang="en-US" sz="1600" u="none" strike="noStrike">
                          <a:effectLst/>
                        </a:rPr>
                        <a:t>V </a:t>
                      </a:r>
                      <a:endParaRPr lang="en-US" sz="1600" b="1" i="0" u="none" strike="noStrike">
                        <a:solidFill>
                          <a:srgbClr val="000000"/>
                        </a:solidFill>
                        <a:effectLst/>
                        <a:latin typeface="Helvetica" pitchFamily="2"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&lt;0.01</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0.05</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1.93</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33450171"/>
                  </a:ext>
                </a:extLst>
              </a:tr>
              <a:tr h="340775">
                <a:tc>
                  <a:txBody>
                    <a:bodyPr/>
                    <a:lstStyle/>
                    <a:p>
                      <a:pPr algn="ctr" fontAlgn="b"/>
                      <a:r>
                        <a:rPr lang="en-US" sz="1600" u="none" strike="noStrike">
                          <a:effectLst/>
                        </a:rPr>
                        <a:t>W</a:t>
                      </a:r>
                      <a:endParaRPr lang="en-US" sz="1600" b="1" i="0" u="none" strike="noStrike">
                        <a:solidFill>
                          <a:srgbClr val="000000"/>
                        </a:solidFill>
                        <a:effectLst/>
                        <a:latin typeface="Helvetica" pitchFamily="2"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1.36</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200" u="none" strike="noStrike">
                          <a:effectLst/>
                        </a:rPr>
                        <a:t>0.02</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0.02</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0.04</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0.2</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0.09</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70190149"/>
                  </a:ext>
                </a:extLst>
              </a:tr>
              <a:tr h="340775">
                <a:tc>
                  <a:txBody>
                    <a:bodyPr/>
                    <a:lstStyle/>
                    <a:p>
                      <a:pPr algn="ctr" fontAlgn="b"/>
                      <a:r>
                        <a:rPr lang="en-US" sz="1600" u="none" strike="noStrike" dirty="0">
                          <a:effectLst/>
                        </a:rPr>
                        <a:t>Zr</a:t>
                      </a:r>
                      <a:endParaRPr lang="en-US" sz="1600" b="1" i="0" u="none" strike="noStrike" dirty="0">
                        <a:solidFill>
                          <a:srgbClr val="000000"/>
                        </a:solidFill>
                        <a:effectLst/>
                        <a:latin typeface="Helvetica" pitchFamily="2"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a:effectLst/>
                        </a:rPr>
                        <a:t>&lt;0.01</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2.01</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6"/>
                    </a:solidFill>
                  </a:tcPr>
                </a:tc>
                <a:tc>
                  <a:txBody>
                    <a:bodyPr/>
                    <a:lstStyle/>
                    <a:p>
                      <a:pPr algn="ctr" fontAlgn="b"/>
                      <a:r>
                        <a:rPr lang="en-US" sz="1200" u="none" strike="noStrike" dirty="0">
                          <a:effectLst/>
                        </a:rPr>
                        <a:t>&lt;0.01</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0.05</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69599454"/>
                  </a:ext>
                </a:extLst>
              </a:tr>
            </a:tbl>
          </a:graphicData>
        </a:graphic>
      </p:graphicFrame>
    </p:spTree>
    <p:extLst>
      <p:ext uri="{BB962C8B-B14F-4D97-AF65-F5344CB8AC3E}">
        <p14:creationId xmlns:p14="http://schemas.microsoft.com/office/powerpoint/2010/main" val="659435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3547C-2A16-F031-D488-D2BC4A274937}"/>
              </a:ext>
            </a:extLst>
          </p:cNvPr>
          <p:cNvSpPr>
            <a:spLocks noGrp="1"/>
          </p:cNvSpPr>
          <p:nvPr>
            <p:ph type="title"/>
          </p:nvPr>
        </p:nvSpPr>
        <p:spPr>
          <a:xfrm>
            <a:off x="136054" y="198120"/>
            <a:ext cx="7850811" cy="914400"/>
          </a:xfrm>
        </p:spPr>
        <p:txBody>
          <a:bodyPr/>
          <a:lstStyle/>
          <a:p>
            <a:r>
              <a:rPr lang="en-US" dirty="0"/>
              <a:t>Hardness data for RT Compressed Binaries</a:t>
            </a:r>
          </a:p>
        </p:txBody>
      </p:sp>
      <p:pic>
        <p:nvPicPr>
          <p:cNvPr id="5" name="Picture 4" descr="A graph with numbers and points&#10;&#10;Description automatically generated">
            <a:extLst>
              <a:ext uri="{FF2B5EF4-FFF2-40B4-BE49-F238E27FC236}">
                <a16:creationId xmlns:a16="http://schemas.microsoft.com/office/drawing/2014/main" id="{36371B0E-9ADE-6213-D702-8B730BCC3625}"/>
              </a:ext>
            </a:extLst>
          </p:cNvPr>
          <p:cNvPicPr>
            <a:picLocks noChangeAspect="1"/>
          </p:cNvPicPr>
          <p:nvPr/>
        </p:nvPicPr>
        <p:blipFill>
          <a:blip r:embed="rId2"/>
          <a:stretch>
            <a:fillRect/>
          </a:stretch>
        </p:blipFill>
        <p:spPr>
          <a:xfrm>
            <a:off x="1396721" y="1072328"/>
            <a:ext cx="9484912" cy="5497311"/>
          </a:xfrm>
          <a:prstGeom prst="rect">
            <a:avLst/>
          </a:prstGeom>
        </p:spPr>
      </p:pic>
    </p:spTree>
    <p:extLst>
      <p:ext uri="{BB962C8B-B14F-4D97-AF65-F5344CB8AC3E}">
        <p14:creationId xmlns:p14="http://schemas.microsoft.com/office/powerpoint/2010/main" val="1394300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72CF8-BACD-8645-AA8B-D91F86DAAEBD}"/>
              </a:ext>
            </a:extLst>
          </p:cNvPr>
          <p:cNvSpPr>
            <a:spLocks noGrp="1"/>
          </p:cNvSpPr>
          <p:nvPr>
            <p:ph type="title"/>
          </p:nvPr>
        </p:nvSpPr>
        <p:spPr/>
        <p:txBody>
          <a:bodyPr/>
          <a:lstStyle/>
          <a:p>
            <a:r>
              <a:rPr lang="en-US" dirty="0"/>
              <a:t>Deformation Testing: Rolling Mill</a:t>
            </a:r>
          </a:p>
        </p:txBody>
      </p:sp>
      <p:sp>
        <p:nvSpPr>
          <p:cNvPr id="3" name="Content Placeholder 2">
            <a:extLst>
              <a:ext uri="{FF2B5EF4-FFF2-40B4-BE49-F238E27FC236}">
                <a16:creationId xmlns:a16="http://schemas.microsoft.com/office/drawing/2014/main" id="{FF12292F-A01B-EA48-BFB0-BE62C99B3504}"/>
              </a:ext>
            </a:extLst>
          </p:cNvPr>
          <p:cNvSpPr>
            <a:spLocks noGrp="1"/>
          </p:cNvSpPr>
          <p:nvPr>
            <p:ph idx="1"/>
          </p:nvPr>
        </p:nvSpPr>
        <p:spPr>
          <a:xfrm>
            <a:off x="5972175" y="1339850"/>
            <a:ext cx="5625465" cy="5198269"/>
          </a:xfrm>
        </p:spPr>
        <p:txBody>
          <a:bodyPr>
            <a:normAutofit/>
          </a:bodyPr>
          <a:lstStyle/>
          <a:p>
            <a:r>
              <a:rPr lang="en-US" dirty="0"/>
              <a:t>Samples will be reduced </a:t>
            </a:r>
            <a:r>
              <a:rPr lang="en-US" u="sng" dirty="0"/>
              <a:t>&gt;</a:t>
            </a:r>
            <a:r>
              <a:rPr lang="en-US" dirty="0"/>
              <a:t>60% via cold rolling</a:t>
            </a:r>
          </a:p>
          <a:p>
            <a:pPr lvl="1"/>
            <a:r>
              <a:rPr lang="en-US" sz="2400" dirty="0"/>
              <a:t>Roll mill capable of 1200 °C (1473 K) hot rolling</a:t>
            </a:r>
          </a:p>
          <a:p>
            <a:r>
              <a:rPr lang="en-US" u="sng" dirty="0"/>
              <a:t>Reduction increments</a:t>
            </a:r>
            <a:r>
              <a:rPr lang="en-US" dirty="0"/>
              <a:t>: ~5 - 12 %</a:t>
            </a:r>
          </a:p>
          <a:p>
            <a:r>
              <a:rPr lang="en-US" u="sng" dirty="0"/>
              <a:t>Hardness measurements:</a:t>
            </a:r>
            <a:r>
              <a:rPr lang="en-US" dirty="0"/>
              <a:t> to document work hardening behavior</a:t>
            </a:r>
          </a:p>
          <a:p>
            <a:r>
              <a:rPr lang="en-US" u="sng" dirty="0"/>
              <a:t>Microstructure analysis:</a:t>
            </a:r>
            <a:r>
              <a:rPr lang="en-US" dirty="0"/>
              <a:t> post rolling and post RX heat treatment</a:t>
            </a:r>
          </a:p>
          <a:p>
            <a:pPr lvl="1"/>
            <a:r>
              <a:rPr lang="en-US" dirty="0"/>
              <a:t>Document deformation energy and temperature which marks onset of RX</a:t>
            </a:r>
          </a:p>
        </p:txBody>
      </p:sp>
      <p:pic>
        <p:nvPicPr>
          <p:cNvPr id="4" name="Picture 3" descr="A picture containing indoor, green, miller&#10;&#10;Description automatically generated">
            <a:extLst>
              <a:ext uri="{FF2B5EF4-FFF2-40B4-BE49-F238E27FC236}">
                <a16:creationId xmlns:a16="http://schemas.microsoft.com/office/drawing/2014/main" id="{5B32E2FB-D9C9-464A-BF16-BDBC04F9A4A0}"/>
              </a:ext>
            </a:extLst>
          </p:cNvPr>
          <p:cNvPicPr>
            <a:picLocks noChangeAspect="1"/>
          </p:cNvPicPr>
          <p:nvPr/>
        </p:nvPicPr>
        <p:blipFill rotWithShape="1">
          <a:blip r:embed="rId2"/>
          <a:srcRect l="8993" t="7443" r="20374" b="5334"/>
          <a:stretch/>
        </p:blipFill>
        <p:spPr>
          <a:xfrm rot="5400000">
            <a:off x="137447" y="1196381"/>
            <a:ext cx="5364122" cy="4968024"/>
          </a:xfrm>
          <a:prstGeom prst="rect">
            <a:avLst/>
          </a:prstGeom>
        </p:spPr>
      </p:pic>
    </p:spTree>
    <p:extLst>
      <p:ext uri="{BB962C8B-B14F-4D97-AF65-F5344CB8AC3E}">
        <p14:creationId xmlns:p14="http://schemas.microsoft.com/office/powerpoint/2010/main" val="95981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2FDE1-2D0A-FF48-BA4C-05C3D4F9A578}"/>
              </a:ext>
            </a:extLst>
          </p:cNvPr>
          <p:cNvSpPr>
            <a:spLocks noGrp="1"/>
          </p:cNvSpPr>
          <p:nvPr>
            <p:ph type="title"/>
          </p:nvPr>
        </p:nvSpPr>
        <p:spPr>
          <a:xfrm>
            <a:off x="5085347" y="18832"/>
            <a:ext cx="3899125" cy="1344746"/>
          </a:xfrm>
        </p:spPr>
        <p:txBody>
          <a:bodyPr>
            <a:normAutofit/>
          </a:bodyPr>
          <a:lstStyle/>
          <a:p>
            <a:r>
              <a:rPr lang="en-US" sz="2800" dirty="0"/>
              <a:t>Rolling: plates &amp; ingots</a:t>
            </a:r>
          </a:p>
        </p:txBody>
      </p:sp>
      <p:sp>
        <p:nvSpPr>
          <p:cNvPr id="12" name="Content Placeholder 2">
            <a:extLst>
              <a:ext uri="{FF2B5EF4-FFF2-40B4-BE49-F238E27FC236}">
                <a16:creationId xmlns:a16="http://schemas.microsoft.com/office/drawing/2014/main" id="{354F4894-4DEE-A791-7AFF-49CB83A0DB01}"/>
              </a:ext>
            </a:extLst>
          </p:cNvPr>
          <p:cNvSpPr txBox="1">
            <a:spLocks/>
          </p:cNvSpPr>
          <p:nvPr/>
        </p:nvSpPr>
        <p:spPr>
          <a:xfrm>
            <a:off x="5476125" y="1358358"/>
            <a:ext cx="7459579" cy="41412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C4D98"/>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C4D98"/>
              </a:buClr>
              <a:buFont typeface="Calibri" panose="020F050202020403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2C4D98"/>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C4D98"/>
              </a:buClr>
              <a:buFont typeface="Calibri" panose="020F0502020204030204" pitchFamily="34" charset="0"/>
              <a:buChar char="‒"/>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2C4D98"/>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Rolled material</a:t>
            </a:r>
          </a:p>
          <a:p>
            <a:pPr lvl="1"/>
            <a:r>
              <a:rPr lang="en-US" sz="2800" dirty="0"/>
              <a:t>Tilt cast ingot: ~43 grams @ 60% redux</a:t>
            </a:r>
          </a:p>
          <a:p>
            <a:pPr lvl="2"/>
            <a:r>
              <a:rPr lang="en-US" sz="2600" dirty="0"/>
              <a:t>Difficult to cast</a:t>
            </a:r>
            <a:endParaRPr lang="en-US" sz="3600" dirty="0"/>
          </a:p>
          <a:p>
            <a:pPr lvl="1"/>
            <a:r>
              <a:rPr lang="en-US" sz="2800" dirty="0"/>
              <a:t>EDM of plates(x3 per button)</a:t>
            </a:r>
          </a:p>
          <a:p>
            <a:pPr lvl="2"/>
            <a:r>
              <a:rPr lang="en-US" sz="2800" dirty="0"/>
              <a:t>16x32x2.5 mm</a:t>
            </a:r>
          </a:p>
          <a:p>
            <a:pPr lvl="2"/>
            <a:r>
              <a:rPr lang="en-US" sz="2800" dirty="0"/>
              <a:t>Reduction of 60%: 1 mm</a:t>
            </a:r>
          </a:p>
          <a:p>
            <a:pPr lvl="2"/>
            <a:r>
              <a:rPr lang="en-US" sz="2800" dirty="0"/>
              <a:t>Reduction to 80%: 0.5 mm</a:t>
            </a:r>
          </a:p>
        </p:txBody>
      </p:sp>
      <p:pic>
        <p:nvPicPr>
          <p:cNvPr id="4" name="Picture 3" descr="A penny and a rectangular stone on a table&#10;&#10;Description automatically generated">
            <a:extLst>
              <a:ext uri="{FF2B5EF4-FFF2-40B4-BE49-F238E27FC236}">
                <a16:creationId xmlns:a16="http://schemas.microsoft.com/office/drawing/2014/main" id="{E4564FAF-868D-F011-82B5-1E8D8E32E2E9}"/>
              </a:ext>
            </a:extLst>
          </p:cNvPr>
          <p:cNvPicPr>
            <a:picLocks noChangeAspect="1"/>
          </p:cNvPicPr>
          <p:nvPr/>
        </p:nvPicPr>
        <p:blipFill>
          <a:blip r:embed="rId3"/>
          <a:stretch>
            <a:fillRect/>
          </a:stretch>
        </p:blipFill>
        <p:spPr>
          <a:xfrm>
            <a:off x="-49698" y="3102459"/>
            <a:ext cx="5085347" cy="3875132"/>
          </a:xfrm>
          <a:prstGeom prst="rect">
            <a:avLst/>
          </a:prstGeom>
        </p:spPr>
      </p:pic>
      <p:pic>
        <p:nvPicPr>
          <p:cNvPr id="11" name="Picture 10" descr="A close-up of a metal object&#10;&#10;Description automatically generated">
            <a:extLst>
              <a:ext uri="{FF2B5EF4-FFF2-40B4-BE49-F238E27FC236}">
                <a16:creationId xmlns:a16="http://schemas.microsoft.com/office/drawing/2014/main" id="{B3867053-9A8D-7076-C4D4-61BF50A6A501}"/>
              </a:ext>
            </a:extLst>
          </p:cNvPr>
          <p:cNvPicPr>
            <a:picLocks noChangeAspect="1"/>
          </p:cNvPicPr>
          <p:nvPr/>
        </p:nvPicPr>
        <p:blipFill>
          <a:blip r:embed="rId4"/>
          <a:stretch>
            <a:fillRect/>
          </a:stretch>
        </p:blipFill>
        <p:spPr>
          <a:xfrm>
            <a:off x="-1" y="18832"/>
            <a:ext cx="4985951" cy="3884239"/>
          </a:xfrm>
          <a:prstGeom prst="rect">
            <a:avLst/>
          </a:prstGeom>
        </p:spPr>
      </p:pic>
    </p:spTree>
    <p:extLst>
      <p:ext uri="{BB962C8B-B14F-4D97-AF65-F5344CB8AC3E}">
        <p14:creationId xmlns:p14="http://schemas.microsoft.com/office/powerpoint/2010/main" val="3699803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r chart&#10;&#10;Description automatically generated">
            <a:extLst>
              <a:ext uri="{FF2B5EF4-FFF2-40B4-BE49-F238E27FC236}">
                <a16:creationId xmlns:a16="http://schemas.microsoft.com/office/drawing/2014/main" id="{AE4AA062-77DC-D447-9A09-BBF2C3ED7BB1}"/>
              </a:ext>
            </a:extLst>
          </p:cNvPr>
          <p:cNvPicPr>
            <a:picLocks noChangeAspect="1"/>
          </p:cNvPicPr>
          <p:nvPr/>
        </p:nvPicPr>
        <p:blipFill rotWithShape="1">
          <a:blip r:embed="rId3"/>
          <a:srcRect t="1784" r="3058" b="33354"/>
          <a:stretch/>
        </p:blipFill>
        <p:spPr>
          <a:xfrm>
            <a:off x="549289" y="1874477"/>
            <a:ext cx="9710901" cy="3008712"/>
          </a:xfrm>
          <a:prstGeom prst="rect">
            <a:avLst/>
          </a:prstGeom>
        </p:spPr>
      </p:pic>
      <p:sp>
        <p:nvSpPr>
          <p:cNvPr id="28" name="Rectangle 27">
            <a:extLst>
              <a:ext uri="{FF2B5EF4-FFF2-40B4-BE49-F238E27FC236}">
                <a16:creationId xmlns:a16="http://schemas.microsoft.com/office/drawing/2014/main" id="{BC66659D-35AA-3A04-F4C2-35AE5ABC256A}"/>
              </a:ext>
            </a:extLst>
          </p:cNvPr>
          <p:cNvSpPr/>
          <p:nvPr/>
        </p:nvSpPr>
        <p:spPr>
          <a:xfrm>
            <a:off x="430347" y="2674661"/>
            <a:ext cx="2646893" cy="30802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542790-6F41-234B-A7EC-0D8FC5C9D0DB}"/>
              </a:ext>
            </a:extLst>
          </p:cNvPr>
          <p:cNvSpPr>
            <a:spLocks noGrp="1"/>
          </p:cNvSpPr>
          <p:nvPr>
            <p:ph type="title"/>
          </p:nvPr>
        </p:nvSpPr>
        <p:spPr>
          <a:xfrm>
            <a:off x="214540" y="156038"/>
            <a:ext cx="8645587" cy="1127944"/>
          </a:xfrm>
        </p:spPr>
        <p:txBody>
          <a:bodyPr/>
          <a:lstStyle/>
          <a:p>
            <a:r>
              <a:rPr lang="en-US" dirty="0"/>
              <a:t>GANTT Chart</a:t>
            </a:r>
          </a:p>
        </p:txBody>
      </p:sp>
      <p:sp>
        <p:nvSpPr>
          <p:cNvPr id="9" name="TextBox 8">
            <a:extLst>
              <a:ext uri="{FF2B5EF4-FFF2-40B4-BE49-F238E27FC236}">
                <a16:creationId xmlns:a16="http://schemas.microsoft.com/office/drawing/2014/main" id="{E71CBAD2-8FAB-014E-B5E5-8EF11B7E32C1}"/>
              </a:ext>
            </a:extLst>
          </p:cNvPr>
          <p:cNvSpPr txBox="1"/>
          <p:nvPr/>
        </p:nvSpPr>
        <p:spPr>
          <a:xfrm rot="19626048">
            <a:off x="2992272" y="1477796"/>
            <a:ext cx="949254" cy="230832"/>
          </a:xfrm>
          <a:prstGeom prst="rect">
            <a:avLst/>
          </a:prstGeom>
          <a:noFill/>
        </p:spPr>
        <p:txBody>
          <a:bodyPr wrap="square" rtlCol="0">
            <a:spAutoFit/>
          </a:bodyPr>
          <a:lstStyle/>
          <a:p>
            <a:r>
              <a:rPr lang="en-US" sz="900" dirty="0">
                <a:latin typeface="Verdana" panose="020B0604030504040204" pitchFamily="34" charset="0"/>
                <a:ea typeface="Verdana" panose="020B0604030504040204" pitchFamily="34" charset="0"/>
                <a:cs typeface="Verdana" panose="020B0604030504040204" pitchFamily="34" charset="0"/>
              </a:rPr>
              <a:t>Jan 23</a:t>
            </a:r>
          </a:p>
        </p:txBody>
      </p:sp>
      <p:sp>
        <p:nvSpPr>
          <p:cNvPr id="10" name="TextBox 9">
            <a:extLst>
              <a:ext uri="{FF2B5EF4-FFF2-40B4-BE49-F238E27FC236}">
                <a16:creationId xmlns:a16="http://schemas.microsoft.com/office/drawing/2014/main" id="{2929C265-8411-6541-86F8-DA2C9B5E8D64}"/>
              </a:ext>
            </a:extLst>
          </p:cNvPr>
          <p:cNvSpPr txBox="1"/>
          <p:nvPr/>
        </p:nvSpPr>
        <p:spPr>
          <a:xfrm rot="19626048">
            <a:off x="3439109" y="1476175"/>
            <a:ext cx="949254" cy="230832"/>
          </a:xfrm>
          <a:prstGeom prst="rect">
            <a:avLst/>
          </a:prstGeom>
          <a:noFill/>
        </p:spPr>
        <p:txBody>
          <a:bodyPr wrap="square" rtlCol="0">
            <a:spAutoFit/>
          </a:bodyPr>
          <a:lstStyle/>
          <a:p>
            <a:r>
              <a:rPr lang="en-US" sz="900" dirty="0">
                <a:latin typeface="Verdana" panose="020B0604030504040204" pitchFamily="34" charset="0"/>
                <a:ea typeface="Verdana" panose="020B0604030504040204" pitchFamily="34" charset="0"/>
                <a:cs typeface="Verdana" panose="020B0604030504040204" pitchFamily="34" charset="0"/>
              </a:rPr>
              <a:t>Feb 23</a:t>
            </a:r>
          </a:p>
        </p:txBody>
      </p:sp>
      <p:sp>
        <p:nvSpPr>
          <p:cNvPr id="11" name="TextBox 10">
            <a:extLst>
              <a:ext uri="{FF2B5EF4-FFF2-40B4-BE49-F238E27FC236}">
                <a16:creationId xmlns:a16="http://schemas.microsoft.com/office/drawing/2014/main" id="{D4582703-3989-A240-B2F4-F69E53DBEF85}"/>
              </a:ext>
            </a:extLst>
          </p:cNvPr>
          <p:cNvSpPr txBox="1"/>
          <p:nvPr/>
        </p:nvSpPr>
        <p:spPr>
          <a:xfrm rot="19626048">
            <a:off x="3894311" y="1501180"/>
            <a:ext cx="949254" cy="230832"/>
          </a:xfrm>
          <a:prstGeom prst="rect">
            <a:avLst/>
          </a:prstGeom>
          <a:noFill/>
        </p:spPr>
        <p:txBody>
          <a:bodyPr wrap="square" rtlCol="0">
            <a:spAutoFit/>
          </a:bodyPr>
          <a:lstStyle/>
          <a:p>
            <a:r>
              <a:rPr lang="en-US" sz="900" dirty="0">
                <a:latin typeface="Verdana" panose="020B0604030504040204" pitchFamily="34" charset="0"/>
                <a:ea typeface="Verdana" panose="020B0604030504040204" pitchFamily="34" charset="0"/>
                <a:cs typeface="Verdana" panose="020B0604030504040204" pitchFamily="34" charset="0"/>
              </a:rPr>
              <a:t>Mar 23</a:t>
            </a:r>
          </a:p>
        </p:txBody>
      </p:sp>
      <p:sp>
        <p:nvSpPr>
          <p:cNvPr id="12" name="TextBox 11">
            <a:extLst>
              <a:ext uri="{FF2B5EF4-FFF2-40B4-BE49-F238E27FC236}">
                <a16:creationId xmlns:a16="http://schemas.microsoft.com/office/drawing/2014/main" id="{0FCA2ECD-55EC-BF4D-9996-B81ECA28921F}"/>
              </a:ext>
            </a:extLst>
          </p:cNvPr>
          <p:cNvSpPr txBox="1"/>
          <p:nvPr/>
        </p:nvSpPr>
        <p:spPr>
          <a:xfrm rot="19626048">
            <a:off x="4334221" y="1476174"/>
            <a:ext cx="1028904" cy="230832"/>
          </a:xfrm>
          <a:prstGeom prst="rect">
            <a:avLst/>
          </a:prstGeom>
          <a:noFill/>
        </p:spPr>
        <p:txBody>
          <a:bodyPr wrap="square" rtlCol="0">
            <a:spAutoFit/>
          </a:bodyPr>
          <a:lstStyle/>
          <a:p>
            <a:r>
              <a:rPr lang="en-US" sz="900" dirty="0">
                <a:latin typeface="Verdana" panose="020B0604030504040204" pitchFamily="34" charset="0"/>
                <a:ea typeface="Verdana" panose="020B0604030504040204" pitchFamily="34" charset="0"/>
                <a:cs typeface="Verdana" panose="020B0604030504040204" pitchFamily="34" charset="0"/>
              </a:rPr>
              <a:t>Apr 23</a:t>
            </a:r>
          </a:p>
        </p:txBody>
      </p:sp>
      <p:sp>
        <p:nvSpPr>
          <p:cNvPr id="13" name="TextBox 12">
            <a:extLst>
              <a:ext uri="{FF2B5EF4-FFF2-40B4-BE49-F238E27FC236}">
                <a16:creationId xmlns:a16="http://schemas.microsoft.com/office/drawing/2014/main" id="{CA61F349-39AE-2849-B2EC-4B606AF0BE80}"/>
              </a:ext>
            </a:extLst>
          </p:cNvPr>
          <p:cNvSpPr txBox="1"/>
          <p:nvPr/>
        </p:nvSpPr>
        <p:spPr>
          <a:xfrm rot="19626048">
            <a:off x="4780084" y="1483753"/>
            <a:ext cx="1028904" cy="230832"/>
          </a:xfrm>
          <a:prstGeom prst="rect">
            <a:avLst/>
          </a:prstGeom>
          <a:noFill/>
        </p:spPr>
        <p:txBody>
          <a:bodyPr wrap="square" rtlCol="0">
            <a:spAutoFit/>
          </a:bodyPr>
          <a:lstStyle/>
          <a:p>
            <a:r>
              <a:rPr lang="en-US" sz="900" dirty="0">
                <a:latin typeface="Verdana" panose="020B0604030504040204" pitchFamily="34" charset="0"/>
                <a:ea typeface="Verdana" panose="020B0604030504040204" pitchFamily="34" charset="0"/>
                <a:cs typeface="Verdana" panose="020B0604030504040204" pitchFamily="34" charset="0"/>
              </a:rPr>
              <a:t>May 23</a:t>
            </a:r>
          </a:p>
        </p:txBody>
      </p:sp>
      <p:sp>
        <p:nvSpPr>
          <p:cNvPr id="14" name="TextBox 13">
            <a:extLst>
              <a:ext uri="{FF2B5EF4-FFF2-40B4-BE49-F238E27FC236}">
                <a16:creationId xmlns:a16="http://schemas.microsoft.com/office/drawing/2014/main" id="{FDDC6108-C82F-0E42-B30D-4257F4E567D1}"/>
              </a:ext>
            </a:extLst>
          </p:cNvPr>
          <p:cNvSpPr txBox="1"/>
          <p:nvPr/>
        </p:nvSpPr>
        <p:spPr>
          <a:xfrm rot="19626048">
            <a:off x="5230479" y="1468745"/>
            <a:ext cx="1028904" cy="230832"/>
          </a:xfrm>
          <a:prstGeom prst="rect">
            <a:avLst/>
          </a:prstGeom>
          <a:noFill/>
        </p:spPr>
        <p:txBody>
          <a:bodyPr wrap="square" rtlCol="0">
            <a:spAutoFit/>
          </a:bodyPr>
          <a:lstStyle/>
          <a:p>
            <a:r>
              <a:rPr lang="en-US" sz="900" dirty="0">
                <a:latin typeface="Verdana" panose="020B0604030504040204" pitchFamily="34" charset="0"/>
                <a:ea typeface="Verdana" panose="020B0604030504040204" pitchFamily="34" charset="0"/>
                <a:cs typeface="Verdana" panose="020B0604030504040204" pitchFamily="34" charset="0"/>
              </a:rPr>
              <a:t>Jun 23</a:t>
            </a:r>
          </a:p>
        </p:txBody>
      </p:sp>
      <p:sp>
        <p:nvSpPr>
          <p:cNvPr id="15" name="TextBox 14">
            <a:extLst>
              <a:ext uri="{FF2B5EF4-FFF2-40B4-BE49-F238E27FC236}">
                <a16:creationId xmlns:a16="http://schemas.microsoft.com/office/drawing/2014/main" id="{2855E3CA-DEBA-3548-B5A7-01E28F3D73BE}"/>
              </a:ext>
            </a:extLst>
          </p:cNvPr>
          <p:cNvSpPr txBox="1"/>
          <p:nvPr/>
        </p:nvSpPr>
        <p:spPr>
          <a:xfrm rot="19626048">
            <a:off x="5679221" y="1483058"/>
            <a:ext cx="1028904" cy="230832"/>
          </a:xfrm>
          <a:prstGeom prst="rect">
            <a:avLst/>
          </a:prstGeom>
          <a:noFill/>
        </p:spPr>
        <p:txBody>
          <a:bodyPr wrap="square" rtlCol="0">
            <a:spAutoFit/>
          </a:bodyPr>
          <a:lstStyle/>
          <a:p>
            <a:r>
              <a:rPr lang="en-US" sz="900" dirty="0">
                <a:latin typeface="Verdana" panose="020B0604030504040204" pitchFamily="34" charset="0"/>
                <a:ea typeface="Verdana" panose="020B0604030504040204" pitchFamily="34" charset="0"/>
                <a:cs typeface="Verdana" panose="020B0604030504040204" pitchFamily="34" charset="0"/>
              </a:rPr>
              <a:t>Jul 23</a:t>
            </a:r>
          </a:p>
        </p:txBody>
      </p:sp>
      <p:sp>
        <p:nvSpPr>
          <p:cNvPr id="16" name="TextBox 15">
            <a:extLst>
              <a:ext uri="{FF2B5EF4-FFF2-40B4-BE49-F238E27FC236}">
                <a16:creationId xmlns:a16="http://schemas.microsoft.com/office/drawing/2014/main" id="{8C588090-7650-9C49-91EF-9794EE85A12A}"/>
              </a:ext>
            </a:extLst>
          </p:cNvPr>
          <p:cNvSpPr txBox="1"/>
          <p:nvPr/>
        </p:nvSpPr>
        <p:spPr>
          <a:xfrm rot="19626048">
            <a:off x="6126833" y="1489876"/>
            <a:ext cx="1028904" cy="230832"/>
          </a:xfrm>
          <a:prstGeom prst="rect">
            <a:avLst/>
          </a:prstGeom>
          <a:noFill/>
        </p:spPr>
        <p:txBody>
          <a:bodyPr wrap="square" rtlCol="0">
            <a:spAutoFit/>
          </a:bodyPr>
          <a:lstStyle/>
          <a:p>
            <a:r>
              <a:rPr lang="en-US" sz="900" dirty="0">
                <a:latin typeface="Verdana" panose="020B0604030504040204" pitchFamily="34" charset="0"/>
                <a:ea typeface="Verdana" panose="020B0604030504040204" pitchFamily="34" charset="0"/>
                <a:cs typeface="Verdana" panose="020B0604030504040204" pitchFamily="34" charset="0"/>
              </a:rPr>
              <a:t>Aug 23</a:t>
            </a:r>
          </a:p>
        </p:txBody>
      </p:sp>
      <p:sp>
        <p:nvSpPr>
          <p:cNvPr id="17" name="TextBox 16">
            <a:extLst>
              <a:ext uri="{FF2B5EF4-FFF2-40B4-BE49-F238E27FC236}">
                <a16:creationId xmlns:a16="http://schemas.microsoft.com/office/drawing/2014/main" id="{75B4A2F1-EF2E-E54D-9937-19671CDFC416}"/>
              </a:ext>
            </a:extLst>
          </p:cNvPr>
          <p:cNvSpPr txBox="1"/>
          <p:nvPr/>
        </p:nvSpPr>
        <p:spPr>
          <a:xfrm rot="19626048">
            <a:off x="6617468" y="1453035"/>
            <a:ext cx="1028904" cy="230832"/>
          </a:xfrm>
          <a:prstGeom prst="rect">
            <a:avLst/>
          </a:prstGeom>
          <a:noFill/>
        </p:spPr>
        <p:txBody>
          <a:bodyPr wrap="square" rtlCol="0">
            <a:spAutoFit/>
          </a:bodyPr>
          <a:lstStyle/>
          <a:p>
            <a:r>
              <a:rPr lang="en-US" sz="900" dirty="0">
                <a:latin typeface="Verdana" panose="020B0604030504040204" pitchFamily="34" charset="0"/>
                <a:ea typeface="Verdana" panose="020B0604030504040204" pitchFamily="34" charset="0"/>
                <a:cs typeface="Verdana" panose="020B0604030504040204" pitchFamily="34" charset="0"/>
              </a:rPr>
              <a:t>Sep 23</a:t>
            </a:r>
          </a:p>
        </p:txBody>
      </p:sp>
      <p:sp>
        <p:nvSpPr>
          <p:cNvPr id="18" name="TextBox 17">
            <a:extLst>
              <a:ext uri="{FF2B5EF4-FFF2-40B4-BE49-F238E27FC236}">
                <a16:creationId xmlns:a16="http://schemas.microsoft.com/office/drawing/2014/main" id="{51B3776C-D3E1-3743-9FBA-8445DE7EAE78}"/>
              </a:ext>
            </a:extLst>
          </p:cNvPr>
          <p:cNvSpPr txBox="1"/>
          <p:nvPr/>
        </p:nvSpPr>
        <p:spPr>
          <a:xfrm rot="19626048">
            <a:off x="7055499" y="1483056"/>
            <a:ext cx="1028904" cy="230832"/>
          </a:xfrm>
          <a:prstGeom prst="rect">
            <a:avLst/>
          </a:prstGeom>
          <a:noFill/>
        </p:spPr>
        <p:txBody>
          <a:bodyPr wrap="square" rtlCol="0">
            <a:spAutoFit/>
          </a:bodyPr>
          <a:lstStyle/>
          <a:p>
            <a:r>
              <a:rPr lang="en-US" sz="900" dirty="0">
                <a:latin typeface="Verdana" panose="020B0604030504040204" pitchFamily="34" charset="0"/>
                <a:ea typeface="Verdana" panose="020B0604030504040204" pitchFamily="34" charset="0"/>
                <a:cs typeface="Verdana" panose="020B0604030504040204" pitchFamily="34" charset="0"/>
              </a:rPr>
              <a:t>Oct 23</a:t>
            </a:r>
          </a:p>
        </p:txBody>
      </p:sp>
      <p:sp>
        <p:nvSpPr>
          <p:cNvPr id="19" name="TextBox 18">
            <a:extLst>
              <a:ext uri="{FF2B5EF4-FFF2-40B4-BE49-F238E27FC236}">
                <a16:creationId xmlns:a16="http://schemas.microsoft.com/office/drawing/2014/main" id="{FC2CC84D-043D-8341-82DD-C6560537970E}"/>
              </a:ext>
            </a:extLst>
          </p:cNvPr>
          <p:cNvSpPr txBox="1"/>
          <p:nvPr/>
        </p:nvSpPr>
        <p:spPr>
          <a:xfrm rot="19626048">
            <a:off x="7535528" y="1453159"/>
            <a:ext cx="1028904" cy="230832"/>
          </a:xfrm>
          <a:prstGeom prst="rect">
            <a:avLst/>
          </a:prstGeom>
          <a:noFill/>
        </p:spPr>
        <p:txBody>
          <a:bodyPr wrap="square" rtlCol="0">
            <a:spAutoFit/>
          </a:bodyPr>
          <a:lstStyle/>
          <a:p>
            <a:r>
              <a:rPr lang="en-US" sz="900" dirty="0">
                <a:latin typeface="Verdana" panose="020B0604030504040204" pitchFamily="34" charset="0"/>
                <a:ea typeface="Verdana" panose="020B0604030504040204" pitchFamily="34" charset="0"/>
                <a:cs typeface="Verdana" panose="020B0604030504040204" pitchFamily="34" charset="0"/>
              </a:rPr>
              <a:t>Nov 23</a:t>
            </a:r>
          </a:p>
        </p:txBody>
      </p:sp>
      <p:sp>
        <p:nvSpPr>
          <p:cNvPr id="20" name="TextBox 19">
            <a:extLst>
              <a:ext uri="{FF2B5EF4-FFF2-40B4-BE49-F238E27FC236}">
                <a16:creationId xmlns:a16="http://schemas.microsoft.com/office/drawing/2014/main" id="{FBE61000-356C-3942-9CAD-D7DC0F4E5167}"/>
              </a:ext>
            </a:extLst>
          </p:cNvPr>
          <p:cNvSpPr txBox="1"/>
          <p:nvPr/>
        </p:nvSpPr>
        <p:spPr>
          <a:xfrm rot="19626048">
            <a:off x="7965481" y="1476173"/>
            <a:ext cx="1028904" cy="230832"/>
          </a:xfrm>
          <a:prstGeom prst="rect">
            <a:avLst/>
          </a:prstGeom>
          <a:noFill/>
        </p:spPr>
        <p:txBody>
          <a:bodyPr wrap="square" rtlCol="0">
            <a:spAutoFit/>
          </a:bodyPr>
          <a:lstStyle/>
          <a:p>
            <a:r>
              <a:rPr lang="en-US" sz="900" dirty="0">
                <a:latin typeface="Verdana" panose="020B0604030504040204" pitchFamily="34" charset="0"/>
                <a:ea typeface="Verdana" panose="020B0604030504040204" pitchFamily="34" charset="0"/>
                <a:cs typeface="Verdana" panose="020B0604030504040204" pitchFamily="34" charset="0"/>
              </a:rPr>
              <a:t>Dec 23</a:t>
            </a:r>
          </a:p>
        </p:txBody>
      </p:sp>
      <p:sp>
        <p:nvSpPr>
          <p:cNvPr id="21" name="TextBox 20">
            <a:extLst>
              <a:ext uri="{FF2B5EF4-FFF2-40B4-BE49-F238E27FC236}">
                <a16:creationId xmlns:a16="http://schemas.microsoft.com/office/drawing/2014/main" id="{930B7352-11E2-E44D-A9F5-FCE50E25DD00}"/>
              </a:ext>
            </a:extLst>
          </p:cNvPr>
          <p:cNvSpPr txBox="1"/>
          <p:nvPr/>
        </p:nvSpPr>
        <p:spPr>
          <a:xfrm rot="19626048">
            <a:off x="8440799" y="1483058"/>
            <a:ext cx="1028904" cy="230832"/>
          </a:xfrm>
          <a:prstGeom prst="rect">
            <a:avLst/>
          </a:prstGeom>
          <a:noFill/>
        </p:spPr>
        <p:txBody>
          <a:bodyPr wrap="square" rtlCol="0">
            <a:spAutoFit/>
          </a:bodyPr>
          <a:lstStyle/>
          <a:p>
            <a:r>
              <a:rPr lang="en-US" sz="900" dirty="0">
                <a:latin typeface="Verdana" panose="020B0604030504040204" pitchFamily="34" charset="0"/>
                <a:ea typeface="Verdana" panose="020B0604030504040204" pitchFamily="34" charset="0"/>
                <a:cs typeface="Verdana" panose="020B0604030504040204" pitchFamily="34" charset="0"/>
              </a:rPr>
              <a:t>Jan 24</a:t>
            </a:r>
          </a:p>
        </p:txBody>
      </p:sp>
      <p:sp>
        <p:nvSpPr>
          <p:cNvPr id="22" name="TextBox 21">
            <a:extLst>
              <a:ext uri="{FF2B5EF4-FFF2-40B4-BE49-F238E27FC236}">
                <a16:creationId xmlns:a16="http://schemas.microsoft.com/office/drawing/2014/main" id="{42D45C91-899A-FD4D-A3A7-4C1EE20D5040}"/>
              </a:ext>
            </a:extLst>
          </p:cNvPr>
          <p:cNvSpPr txBox="1"/>
          <p:nvPr/>
        </p:nvSpPr>
        <p:spPr>
          <a:xfrm rot="19626048">
            <a:off x="8872388" y="1472607"/>
            <a:ext cx="1028904" cy="230832"/>
          </a:xfrm>
          <a:prstGeom prst="rect">
            <a:avLst/>
          </a:prstGeom>
          <a:noFill/>
        </p:spPr>
        <p:txBody>
          <a:bodyPr wrap="square" rtlCol="0">
            <a:spAutoFit/>
          </a:bodyPr>
          <a:lstStyle/>
          <a:p>
            <a:r>
              <a:rPr lang="en-US" sz="900" dirty="0">
                <a:latin typeface="Verdana" panose="020B0604030504040204" pitchFamily="34" charset="0"/>
                <a:ea typeface="Verdana" panose="020B0604030504040204" pitchFamily="34" charset="0"/>
                <a:cs typeface="Verdana" panose="020B0604030504040204" pitchFamily="34" charset="0"/>
              </a:rPr>
              <a:t>Feb 24</a:t>
            </a:r>
          </a:p>
        </p:txBody>
      </p:sp>
      <p:sp>
        <p:nvSpPr>
          <p:cNvPr id="23" name="TextBox 22">
            <a:extLst>
              <a:ext uri="{FF2B5EF4-FFF2-40B4-BE49-F238E27FC236}">
                <a16:creationId xmlns:a16="http://schemas.microsoft.com/office/drawing/2014/main" id="{9C1C2885-DAF7-9248-9C5A-2AD28E69F931}"/>
              </a:ext>
            </a:extLst>
          </p:cNvPr>
          <p:cNvSpPr txBox="1"/>
          <p:nvPr/>
        </p:nvSpPr>
        <p:spPr>
          <a:xfrm rot="19626048">
            <a:off x="9303888" y="1483057"/>
            <a:ext cx="1028904" cy="230832"/>
          </a:xfrm>
          <a:prstGeom prst="rect">
            <a:avLst/>
          </a:prstGeom>
          <a:noFill/>
        </p:spPr>
        <p:txBody>
          <a:bodyPr wrap="square" rtlCol="0">
            <a:spAutoFit/>
          </a:bodyPr>
          <a:lstStyle/>
          <a:p>
            <a:r>
              <a:rPr lang="en-US" sz="900" dirty="0">
                <a:latin typeface="Verdana" panose="020B0604030504040204" pitchFamily="34" charset="0"/>
                <a:ea typeface="Verdana" panose="020B0604030504040204" pitchFamily="34" charset="0"/>
                <a:cs typeface="Verdana" panose="020B0604030504040204" pitchFamily="34" charset="0"/>
              </a:rPr>
              <a:t>Mar 24</a:t>
            </a:r>
          </a:p>
        </p:txBody>
      </p:sp>
      <p:sp>
        <p:nvSpPr>
          <p:cNvPr id="24" name="TextBox 23">
            <a:extLst>
              <a:ext uri="{FF2B5EF4-FFF2-40B4-BE49-F238E27FC236}">
                <a16:creationId xmlns:a16="http://schemas.microsoft.com/office/drawing/2014/main" id="{637F5580-57B9-B94F-85EE-7574E983F1DF}"/>
              </a:ext>
            </a:extLst>
          </p:cNvPr>
          <p:cNvSpPr txBox="1"/>
          <p:nvPr/>
        </p:nvSpPr>
        <p:spPr>
          <a:xfrm rot="19626048">
            <a:off x="9785445" y="1453035"/>
            <a:ext cx="1028904" cy="230832"/>
          </a:xfrm>
          <a:prstGeom prst="rect">
            <a:avLst/>
          </a:prstGeom>
          <a:noFill/>
        </p:spPr>
        <p:txBody>
          <a:bodyPr wrap="square" rtlCol="0">
            <a:spAutoFit/>
          </a:bodyPr>
          <a:lstStyle/>
          <a:p>
            <a:r>
              <a:rPr lang="en-US" sz="900" dirty="0">
                <a:latin typeface="Verdana" panose="020B0604030504040204" pitchFamily="34" charset="0"/>
                <a:ea typeface="Verdana" panose="020B0604030504040204" pitchFamily="34" charset="0"/>
                <a:cs typeface="Verdana" panose="020B0604030504040204" pitchFamily="34" charset="0"/>
              </a:rPr>
              <a:t>Apr 24</a:t>
            </a:r>
          </a:p>
        </p:txBody>
      </p:sp>
      <p:cxnSp>
        <p:nvCxnSpPr>
          <p:cNvPr id="32" name="Straight Connector 31">
            <a:extLst>
              <a:ext uri="{FF2B5EF4-FFF2-40B4-BE49-F238E27FC236}">
                <a16:creationId xmlns:a16="http://schemas.microsoft.com/office/drawing/2014/main" id="{D1F08C97-22FC-BB49-BE43-70A22EA62BD1}"/>
              </a:ext>
            </a:extLst>
          </p:cNvPr>
          <p:cNvCxnSpPr>
            <a:cxnSpLocks/>
          </p:cNvCxnSpPr>
          <p:nvPr/>
        </p:nvCxnSpPr>
        <p:spPr>
          <a:xfrm>
            <a:off x="7235075" y="1960499"/>
            <a:ext cx="0" cy="30784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E2CA3E6E-4F7F-0832-550F-A89A3FD22250}"/>
              </a:ext>
            </a:extLst>
          </p:cNvPr>
          <p:cNvSpPr/>
          <p:nvPr/>
        </p:nvSpPr>
        <p:spPr>
          <a:xfrm>
            <a:off x="3157449" y="2064074"/>
            <a:ext cx="1799460" cy="2094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9CC6903-43C4-B338-4F44-999666E341DA}"/>
              </a:ext>
            </a:extLst>
          </p:cNvPr>
          <p:cNvSpPr/>
          <p:nvPr/>
        </p:nvSpPr>
        <p:spPr>
          <a:xfrm>
            <a:off x="-16570" y="1874478"/>
            <a:ext cx="3102614" cy="28419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endParaRPr lang="en-US" sz="1500" b="1" dirty="0">
              <a:solidFill>
                <a:schemeClr val="tx1"/>
              </a:solidFill>
            </a:endParaRPr>
          </a:p>
          <a:p>
            <a:pPr algn="r">
              <a:lnSpc>
                <a:spcPct val="150000"/>
              </a:lnSpc>
            </a:pPr>
            <a:r>
              <a:rPr lang="en-US" sz="1500" b="1" dirty="0">
                <a:solidFill>
                  <a:schemeClr val="tx1"/>
                </a:solidFill>
              </a:rPr>
              <a:t>Coursework</a:t>
            </a:r>
          </a:p>
          <a:p>
            <a:pPr algn="r">
              <a:lnSpc>
                <a:spcPct val="150000"/>
              </a:lnSpc>
            </a:pPr>
            <a:r>
              <a:rPr lang="en-US" sz="1500" b="1" dirty="0">
                <a:solidFill>
                  <a:schemeClr val="tx1"/>
                </a:solidFill>
              </a:rPr>
              <a:t>Qualifying exam</a:t>
            </a:r>
          </a:p>
          <a:p>
            <a:pPr algn="r">
              <a:lnSpc>
                <a:spcPct val="150000"/>
              </a:lnSpc>
            </a:pPr>
            <a:r>
              <a:rPr lang="en-US" sz="1500" b="1" dirty="0">
                <a:solidFill>
                  <a:schemeClr val="tx1"/>
                </a:solidFill>
              </a:rPr>
              <a:t>Alloy Manufacturing</a:t>
            </a:r>
          </a:p>
          <a:p>
            <a:pPr algn="r">
              <a:lnSpc>
                <a:spcPct val="150000"/>
              </a:lnSpc>
            </a:pPr>
            <a:r>
              <a:rPr lang="en-US" sz="1500" b="1" dirty="0">
                <a:solidFill>
                  <a:schemeClr val="tx1"/>
                </a:solidFill>
              </a:rPr>
              <a:t>Compression testing</a:t>
            </a:r>
          </a:p>
          <a:p>
            <a:pPr algn="r">
              <a:lnSpc>
                <a:spcPct val="150000"/>
              </a:lnSpc>
            </a:pPr>
            <a:r>
              <a:rPr lang="en-US" sz="1500" b="1" dirty="0">
                <a:solidFill>
                  <a:schemeClr val="tx1"/>
                </a:solidFill>
              </a:rPr>
              <a:t>Rolling &amp; hardness tests</a:t>
            </a:r>
          </a:p>
          <a:p>
            <a:pPr algn="r">
              <a:lnSpc>
                <a:spcPct val="150000"/>
              </a:lnSpc>
            </a:pPr>
            <a:r>
              <a:rPr lang="en-US" sz="1500" b="1" dirty="0">
                <a:solidFill>
                  <a:schemeClr val="tx1"/>
                </a:solidFill>
              </a:rPr>
              <a:t>Writing C-103 paper</a:t>
            </a:r>
          </a:p>
          <a:p>
            <a:pPr algn="r">
              <a:lnSpc>
                <a:spcPct val="150000"/>
              </a:lnSpc>
            </a:pPr>
            <a:r>
              <a:rPr lang="en-US" sz="1500" b="1" dirty="0">
                <a:solidFill>
                  <a:schemeClr val="tx1"/>
                </a:solidFill>
              </a:rPr>
              <a:t>EM microstructure analysis</a:t>
            </a:r>
          </a:p>
          <a:p>
            <a:pPr algn="r">
              <a:lnSpc>
                <a:spcPct val="150000"/>
              </a:lnSpc>
            </a:pPr>
            <a:r>
              <a:rPr lang="en-US" sz="1500" b="1" dirty="0">
                <a:solidFill>
                  <a:schemeClr val="tx1"/>
                </a:solidFill>
              </a:rPr>
              <a:t>Further testing</a:t>
            </a:r>
          </a:p>
          <a:p>
            <a:pPr algn="ctr"/>
            <a:endParaRPr lang="en-US" sz="1400" b="1" dirty="0">
              <a:solidFill>
                <a:schemeClr val="tx1"/>
              </a:solidFill>
            </a:endParaRPr>
          </a:p>
        </p:txBody>
      </p:sp>
      <p:sp>
        <p:nvSpPr>
          <p:cNvPr id="35" name="Rounded Rectangle 34">
            <a:extLst>
              <a:ext uri="{FF2B5EF4-FFF2-40B4-BE49-F238E27FC236}">
                <a16:creationId xmlns:a16="http://schemas.microsoft.com/office/drawing/2014/main" id="{040D41A6-70CF-EDCB-8FAC-6A2FC43A1BF0}"/>
              </a:ext>
            </a:extLst>
          </p:cNvPr>
          <p:cNvSpPr/>
          <p:nvPr/>
        </p:nvSpPr>
        <p:spPr>
          <a:xfrm>
            <a:off x="3157449" y="2755419"/>
            <a:ext cx="485650" cy="1927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0CEA1162-911C-3357-B866-6923E8A0A170}"/>
              </a:ext>
            </a:extLst>
          </p:cNvPr>
          <p:cNvSpPr/>
          <p:nvPr/>
        </p:nvSpPr>
        <p:spPr>
          <a:xfrm>
            <a:off x="3148645" y="3109452"/>
            <a:ext cx="1997798" cy="2094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63F21E81-6C03-0747-BF95-DA82BB48710B}"/>
              </a:ext>
            </a:extLst>
          </p:cNvPr>
          <p:cNvSpPr/>
          <p:nvPr/>
        </p:nvSpPr>
        <p:spPr>
          <a:xfrm>
            <a:off x="3157448" y="4157261"/>
            <a:ext cx="2541586" cy="2094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45CF3F30-3FAF-ED40-512D-2CA0A12701AF}"/>
              </a:ext>
            </a:extLst>
          </p:cNvPr>
          <p:cNvSpPr/>
          <p:nvPr/>
        </p:nvSpPr>
        <p:spPr>
          <a:xfrm>
            <a:off x="8603461" y="3406907"/>
            <a:ext cx="1371600" cy="199315"/>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ounded Rectangle 47">
            <a:extLst>
              <a:ext uri="{FF2B5EF4-FFF2-40B4-BE49-F238E27FC236}">
                <a16:creationId xmlns:a16="http://schemas.microsoft.com/office/drawing/2014/main" id="{490F6D75-04B0-6E85-4AC7-E226645EBB20}"/>
              </a:ext>
            </a:extLst>
          </p:cNvPr>
          <p:cNvSpPr/>
          <p:nvPr/>
        </p:nvSpPr>
        <p:spPr>
          <a:xfrm>
            <a:off x="8603461" y="3731617"/>
            <a:ext cx="1371600" cy="199315"/>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ounded Rectangle 48">
            <a:extLst>
              <a:ext uri="{FF2B5EF4-FFF2-40B4-BE49-F238E27FC236}">
                <a16:creationId xmlns:a16="http://schemas.microsoft.com/office/drawing/2014/main" id="{1FE3DAB5-A8D3-8186-3962-CEAC102E5E53}"/>
              </a:ext>
            </a:extLst>
          </p:cNvPr>
          <p:cNvSpPr/>
          <p:nvPr/>
        </p:nvSpPr>
        <p:spPr>
          <a:xfrm>
            <a:off x="8609668" y="4583273"/>
            <a:ext cx="1371600" cy="199315"/>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a:extLst>
              <a:ext uri="{FF2B5EF4-FFF2-40B4-BE49-F238E27FC236}">
                <a16:creationId xmlns:a16="http://schemas.microsoft.com/office/drawing/2014/main" id="{216E3788-9C95-F930-6089-E8662A0CCDF1}"/>
              </a:ext>
            </a:extLst>
          </p:cNvPr>
          <p:cNvSpPr/>
          <p:nvPr/>
        </p:nvSpPr>
        <p:spPr>
          <a:xfrm>
            <a:off x="7269055" y="2342056"/>
            <a:ext cx="457200" cy="201168"/>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DB2929E4-EFDA-3A62-52A5-D1F49188F342}"/>
              </a:ext>
            </a:extLst>
          </p:cNvPr>
          <p:cNvSpPr/>
          <p:nvPr/>
        </p:nvSpPr>
        <p:spPr>
          <a:xfrm>
            <a:off x="6331355" y="2340240"/>
            <a:ext cx="903720" cy="1950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516755ED-3236-4AA3-1EB2-DBCF8502CA4D}"/>
              </a:ext>
            </a:extLst>
          </p:cNvPr>
          <p:cNvSpPr/>
          <p:nvPr/>
        </p:nvSpPr>
        <p:spPr>
          <a:xfrm>
            <a:off x="3989764" y="3465735"/>
            <a:ext cx="1492413" cy="2094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631D2020-F6A7-26B7-6C26-60A42A375DBC}"/>
              </a:ext>
            </a:extLst>
          </p:cNvPr>
          <p:cNvSpPr/>
          <p:nvPr/>
        </p:nvSpPr>
        <p:spPr>
          <a:xfrm>
            <a:off x="4527028" y="2755419"/>
            <a:ext cx="485650" cy="1927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6FFD2B72-47A8-FC12-6FFA-68B53F0C7768}"/>
              </a:ext>
            </a:extLst>
          </p:cNvPr>
          <p:cNvSpPr/>
          <p:nvPr/>
        </p:nvSpPr>
        <p:spPr>
          <a:xfrm>
            <a:off x="5153727" y="3779788"/>
            <a:ext cx="2081347" cy="2094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1E12A3CC-7A49-EE57-0893-0B0D93743ADA}"/>
              </a:ext>
            </a:extLst>
          </p:cNvPr>
          <p:cNvSpPr/>
          <p:nvPr/>
        </p:nvSpPr>
        <p:spPr>
          <a:xfrm>
            <a:off x="7260869" y="3779788"/>
            <a:ext cx="877922" cy="199315"/>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376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79E18-CCA6-DC16-08A4-A665F93E0417}"/>
              </a:ext>
            </a:extLst>
          </p:cNvPr>
          <p:cNvSpPr>
            <a:spLocks noGrp="1"/>
          </p:cNvSpPr>
          <p:nvPr>
            <p:ph type="title"/>
          </p:nvPr>
        </p:nvSpPr>
        <p:spPr/>
        <p:txBody>
          <a:bodyPr/>
          <a:lstStyle/>
          <a:p>
            <a:r>
              <a:rPr lang="en-US" dirty="0"/>
              <a:t>Industrial Relevance: Design of Lightweight RMPEAs</a:t>
            </a:r>
          </a:p>
        </p:txBody>
      </p:sp>
      <p:pic>
        <p:nvPicPr>
          <p:cNvPr id="11" name="Picture 10" descr="Diagram&#10;&#10;Description automatically generated">
            <a:extLst>
              <a:ext uri="{FF2B5EF4-FFF2-40B4-BE49-F238E27FC236}">
                <a16:creationId xmlns:a16="http://schemas.microsoft.com/office/drawing/2014/main" id="{C76C694D-FFD2-E3BE-765F-1B068EA28443}"/>
              </a:ext>
            </a:extLst>
          </p:cNvPr>
          <p:cNvPicPr>
            <a:picLocks noChangeAspect="1"/>
          </p:cNvPicPr>
          <p:nvPr/>
        </p:nvPicPr>
        <p:blipFill>
          <a:blip r:embed="rId3"/>
          <a:stretch>
            <a:fillRect/>
          </a:stretch>
        </p:blipFill>
        <p:spPr>
          <a:xfrm>
            <a:off x="595023" y="2644542"/>
            <a:ext cx="5217745" cy="3610258"/>
          </a:xfrm>
          <a:prstGeom prst="rect">
            <a:avLst/>
          </a:prstGeom>
        </p:spPr>
      </p:pic>
      <p:pic>
        <p:nvPicPr>
          <p:cNvPr id="14" name="Picture 13" descr="Diagram, schematic&#10;&#10;Description automatically generated">
            <a:extLst>
              <a:ext uri="{FF2B5EF4-FFF2-40B4-BE49-F238E27FC236}">
                <a16:creationId xmlns:a16="http://schemas.microsoft.com/office/drawing/2014/main" id="{9D01BD0F-5B50-0795-B7E6-6514F9EBA877}"/>
              </a:ext>
            </a:extLst>
          </p:cNvPr>
          <p:cNvPicPr>
            <a:picLocks noChangeAspect="1"/>
          </p:cNvPicPr>
          <p:nvPr/>
        </p:nvPicPr>
        <p:blipFill rotWithShape="1">
          <a:blip r:embed="rId4"/>
          <a:srcRect b="6274"/>
          <a:stretch/>
        </p:blipFill>
        <p:spPr>
          <a:xfrm>
            <a:off x="6578687" y="2749529"/>
            <a:ext cx="5212296" cy="3505271"/>
          </a:xfrm>
          <a:prstGeom prst="rect">
            <a:avLst/>
          </a:prstGeom>
        </p:spPr>
      </p:pic>
      <p:sp>
        <p:nvSpPr>
          <p:cNvPr id="3" name="Content Placeholder 2">
            <a:extLst>
              <a:ext uri="{FF2B5EF4-FFF2-40B4-BE49-F238E27FC236}">
                <a16:creationId xmlns:a16="http://schemas.microsoft.com/office/drawing/2014/main" id="{3F3D43D7-5F31-5BEB-BEC2-6195953B090E}"/>
              </a:ext>
            </a:extLst>
          </p:cNvPr>
          <p:cNvSpPr>
            <a:spLocks noGrp="1"/>
          </p:cNvSpPr>
          <p:nvPr>
            <p:ph idx="1"/>
          </p:nvPr>
        </p:nvSpPr>
        <p:spPr>
          <a:xfrm>
            <a:off x="595023" y="1178103"/>
            <a:ext cx="11001954" cy="1974850"/>
          </a:xfrm>
        </p:spPr>
        <p:txBody>
          <a:bodyPr>
            <a:normAutofit/>
          </a:bodyPr>
          <a:lstStyle/>
          <a:p>
            <a:r>
              <a:rPr lang="en-US" dirty="0"/>
              <a:t>Refractory alloys favored for high temperature structural applications</a:t>
            </a:r>
          </a:p>
          <a:p>
            <a:pPr lvl="1"/>
            <a:r>
              <a:rPr lang="en-US" sz="2400" dirty="0"/>
              <a:t>C-103: favored for fabricability </a:t>
            </a:r>
            <a:r>
              <a:rPr lang="en-US" sz="2400" dirty="0">
                <a:sym typeface="Wingdings" pitchFamily="2" charset="2"/>
              </a:rPr>
              <a:t> 10 wt.% </a:t>
            </a:r>
            <a:r>
              <a:rPr lang="en-US" sz="2400" b="1" u="sng" dirty="0">
                <a:sym typeface="Wingdings" pitchFamily="2" charset="2"/>
              </a:rPr>
              <a:t>Hf</a:t>
            </a:r>
            <a:r>
              <a:rPr lang="en-US" sz="2400" dirty="0">
                <a:sym typeface="Wingdings" pitchFamily="2" charset="2"/>
              </a:rPr>
              <a:t>  + 1 wt.% </a:t>
            </a:r>
            <a:r>
              <a:rPr lang="en-US" sz="2400" dirty="0" err="1">
                <a:sym typeface="Wingdings" pitchFamily="2" charset="2"/>
              </a:rPr>
              <a:t>Ti</a:t>
            </a:r>
            <a:endParaRPr lang="en-US" sz="2400" dirty="0"/>
          </a:p>
          <a:p>
            <a:r>
              <a:rPr lang="en-US" dirty="0"/>
              <a:t>Cost-effective refractory systems enable further improvements in propulsion technologies </a:t>
            </a:r>
            <a:r>
              <a:rPr lang="en-US" dirty="0">
                <a:sym typeface="Wingdings" pitchFamily="2" charset="2"/>
              </a:rPr>
              <a:t> important for continued space presence</a:t>
            </a:r>
            <a:endParaRPr lang="en-US" dirty="0"/>
          </a:p>
        </p:txBody>
      </p:sp>
      <p:sp>
        <p:nvSpPr>
          <p:cNvPr id="15" name="TextBox 14">
            <a:extLst>
              <a:ext uri="{FF2B5EF4-FFF2-40B4-BE49-F238E27FC236}">
                <a16:creationId xmlns:a16="http://schemas.microsoft.com/office/drawing/2014/main" id="{44109CC7-FDF5-DBC0-4B3B-55341FFB70D9}"/>
              </a:ext>
            </a:extLst>
          </p:cNvPr>
          <p:cNvSpPr txBox="1"/>
          <p:nvPr/>
        </p:nvSpPr>
        <p:spPr>
          <a:xfrm>
            <a:off x="-1528762" y="6254800"/>
            <a:ext cx="5938837" cy="307777"/>
          </a:xfrm>
          <a:prstGeom prst="rect">
            <a:avLst/>
          </a:prstGeom>
          <a:noFill/>
        </p:spPr>
        <p:txBody>
          <a:bodyPr wrap="square" rtlCol="0">
            <a:spAutoFit/>
          </a:bodyPr>
          <a:lstStyle/>
          <a:p>
            <a:pPr marL="2286000" marR="0" algn="just">
              <a:spcBef>
                <a:spcPts val="0"/>
              </a:spcBef>
              <a:spcAft>
                <a:spcPts val="100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[7] Sengupta et al. 1994, Western alloys 2022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F7863F8-D4DC-3B5B-A0BC-8042AB9DF541}"/>
              </a:ext>
            </a:extLst>
          </p:cNvPr>
          <p:cNvSpPr txBox="1"/>
          <p:nvPr/>
        </p:nvSpPr>
        <p:spPr>
          <a:xfrm>
            <a:off x="7658100" y="6254800"/>
            <a:ext cx="2162772" cy="253916"/>
          </a:xfrm>
          <a:prstGeom prst="rect">
            <a:avLst/>
          </a:prstGeom>
          <a:noFill/>
        </p:spPr>
        <p:txBody>
          <a:bodyPr wrap="none" rtlCol="0">
            <a:spAutoFit/>
          </a:bodyPr>
          <a:lstStyle/>
          <a:p>
            <a:r>
              <a:rPr lang="en-US" sz="1050" dirty="0"/>
              <a:t> [11] </a:t>
            </a:r>
            <a:r>
              <a:rPr lang="en-US" sz="1050" dirty="0">
                <a:effectLst/>
              </a:rPr>
              <a:t>Williams, M., </a:t>
            </a:r>
            <a:r>
              <a:rPr lang="en-US" sz="1050" dirty="0" err="1">
                <a:effectLst/>
              </a:rPr>
              <a:t>Phys.org</a:t>
            </a:r>
            <a:r>
              <a:rPr lang="en-US" sz="1050" dirty="0">
                <a:effectLst/>
              </a:rPr>
              <a:t>. (2015)</a:t>
            </a:r>
            <a:endParaRPr lang="en-US" sz="1050" dirty="0"/>
          </a:p>
        </p:txBody>
      </p:sp>
    </p:spTree>
    <p:extLst>
      <p:ext uri="{BB962C8B-B14F-4D97-AF65-F5344CB8AC3E}">
        <p14:creationId xmlns:p14="http://schemas.microsoft.com/office/powerpoint/2010/main" val="1807334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0174D-5F93-6664-1D7F-292BCA05B172}"/>
              </a:ext>
            </a:extLst>
          </p:cNvPr>
          <p:cNvSpPr>
            <a:spLocks noGrp="1"/>
          </p:cNvSpPr>
          <p:nvPr>
            <p:ph type="title"/>
          </p:nvPr>
        </p:nvSpPr>
        <p:spPr>
          <a:xfrm>
            <a:off x="302589" y="130579"/>
            <a:ext cx="8645587" cy="936222"/>
          </a:xfrm>
        </p:spPr>
        <p:txBody>
          <a:bodyPr/>
          <a:lstStyle/>
          <a:p>
            <a:r>
              <a:rPr lang="en-US" dirty="0"/>
              <a:t>Summary of current result takeaways</a:t>
            </a:r>
          </a:p>
        </p:txBody>
      </p:sp>
      <p:sp>
        <p:nvSpPr>
          <p:cNvPr id="6" name="Content Placeholder 2">
            <a:extLst>
              <a:ext uri="{FF2B5EF4-FFF2-40B4-BE49-F238E27FC236}">
                <a16:creationId xmlns:a16="http://schemas.microsoft.com/office/drawing/2014/main" id="{8003CBB4-F3CA-B3C6-4193-5983217AE597}"/>
              </a:ext>
            </a:extLst>
          </p:cNvPr>
          <p:cNvSpPr txBox="1">
            <a:spLocks/>
          </p:cNvSpPr>
          <p:nvPr/>
        </p:nvSpPr>
        <p:spPr>
          <a:xfrm>
            <a:off x="302589" y="1066801"/>
            <a:ext cx="11586821" cy="51768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C4D98"/>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C4D98"/>
              </a:buClr>
              <a:buFont typeface="Calibri" panose="020F050202020403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2C4D98"/>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C4D98"/>
              </a:buClr>
              <a:buFont typeface="Calibri" panose="020F0502020204030204" pitchFamily="34" charset="0"/>
              <a:buChar char="‒"/>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2C4D98"/>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600" dirty="0">
                <a:latin typeface="Calibri" panose="020F0502020204030204" pitchFamily="34" charset="0"/>
                <a:cs typeface="Calibri" panose="020F0502020204030204" pitchFamily="34" charset="0"/>
              </a:rPr>
              <a:t>C-103</a:t>
            </a:r>
            <a:endParaRPr lang="en-US" sz="3200" dirty="0">
              <a:latin typeface="Calibri" panose="020F0502020204030204" pitchFamily="34" charset="0"/>
              <a:cs typeface="Calibri" panose="020F0502020204030204" pitchFamily="34" charset="0"/>
            </a:endParaRPr>
          </a:p>
          <a:p>
            <a:pPr lvl="1">
              <a:lnSpc>
                <a:spcPct val="100000"/>
              </a:lnSpc>
            </a:pPr>
            <a:r>
              <a:rPr lang="en-US" sz="2800" dirty="0">
                <a:latin typeface="Calibri" panose="020F0502020204030204" pitchFamily="34" charset="0"/>
                <a:cs typeface="Calibri" panose="020F0502020204030204" pitchFamily="34" charset="0"/>
              </a:rPr>
              <a:t>Mechanical data </a:t>
            </a:r>
            <a:r>
              <a:rPr lang="en-US" sz="2800" dirty="0">
                <a:latin typeface="Calibri" panose="020F0502020204030204" pitchFamily="34" charset="0"/>
                <a:cs typeface="Calibri" panose="020F0502020204030204" pitchFamily="34" charset="0"/>
                <a:sym typeface="Wingdings" pitchFamily="2" charset="2"/>
              </a:rPr>
              <a:t> yield strength has T and </a:t>
            </a:r>
            <a:r>
              <a:rPr lang="en-US" sz="2800" dirty="0"/>
              <a:t>𝜖˙</a:t>
            </a:r>
            <a:r>
              <a:rPr lang="en-US" sz="2800" dirty="0">
                <a:latin typeface="Calibri" panose="020F0502020204030204" pitchFamily="34" charset="0"/>
                <a:cs typeface="Calibri" panose="020F0502020204030204" pitchFamily="34" charset="0"/>
                <a:sym typeface="Wingdings" pitchFamily="2" charset="2"/>
              </a:rPr>
              <a:t> dependance, typical of BCC alloys</a:t>
            </a:r>
            <a:endParaRPr lang="en-US" sz="2800" dirty="0">
              <a:latin typeface="Calibri" panose="020F0502020204030204" pitchFamily="34" charset="0"/>
              <a:cs typeface="Calibri" panose="020F0502020204030204" pitchFamily="34" charset="0"/>
            </a:endParaRPr>
          </a:p>
          <a:p>
            <a:pPr lvl="2">
              <a:lnSpc>
                <a:spcPct val="100000"/>
              </a:lnSpc>
            </a:pPr>
            <a:r>
              <a:rPr lang="en-US" sz="2400" dirty="0">
                <a:latin typeface="Calibri" panose="020F0502020204030204" pitchFamily="34" charset="0"/>
                <a:cs typeface="Calibri" panose="020F0502020204030204" pitchFamily="34" charset="0"/>
                <a:sym typeface="Wingdings" pitchFamily="2" charset="2"/>
              </a:rPr>
              <a:t>Wrought C-103 </a:t>
            </a:r>
            <a:r>
              <a:rPr lang="en-US" sz="2400" dirty="0">
                <a:latin typeface="Calibri" panose="020F0502020204030204" pitchFamily="34" charset="0"/>
                <a:cs typeface="Calibri" panose="020F0502020204030204" pitchFamily="34" charset="0"/>
              </a:rPr>
              <a:t> Processing maps: regions in T and </a:t>
            </a:r>
            <a:r>
              <a:rPr lang="en-US" sz="2400" dirty="0"/>
              <a:t>𝜖˙</a:t>
            </a:r>
            <a:r>
              <a:rPr lang="en-US" sz="2400" dirty="0">
                <a:latin typeface="Calibri" panose="020F0502020204030204" pitchFamily="34" charset="0"/>
                <a:cs typeface="Calibri" panose="020F0502020204030204" pitchFamily="34" charset="0"/>
              </a:rPr>
              <a:t> space most efficient at imparting </a:t>
            </a:r>
            <a:r>
              <a:rPr lang="en-US" sz="2400" dirty="0" err="1">
                <a:latin typeface="Calibri" panose="020F0502020204030204" pitchFamily="34" charset="0"/>
                <a:cs typeface="Calibri" panose="020F0502020204030204" pitchFamily="34" charset="0"/>
              </a:rPr>
              <a:t>E</a:t>
            </a:r>
            <a:r>
              <a:rPr lang="en-US" sz="2400" baseline="-25000" dirty="0" err="1">
                <a:latin typeface="Calibri" panose="020F0502020204030204" pitchFamily="34" charset="0"/>
                <a:cs typeface="Calibri" panose="020F0502020204030204" pitchFamily="34" charset="0"/>
              </a:rPr>
              <a:t>deform</a:t>
            </a:r>
            <a:r>
              <a:rPr lang="en-US" sz="2400" dirty="0">
                <a:latin typeface="Calibri" panose="020F0502020204030204" pitchFamily="34" charset="0"/>
                <a:cs typeface="Calibri" panose="020F0502020204030204" pitchFamily="34" charset="0"/>
              </a:rPr>
              <a:t> towards microstructural change</a:t>
            </a:r>
          </a:p>
          <a:p>
            <a:pPr lvl="3">
              <a:lnSpc>
                <a:spcPct val="100000"/>
              </a:lnSpc>
            </a:pPr>
            <a:r>
              <a:rPr lang="en-US" sz="2000" dirty="0">
                <a:latin typeface="Calibri" panose="020F0502020204030204" pitchFamily="34" charset="0"/>
                <a:cs typeface="Calibri" panose="020F0502020204030204" pitchFamily="34" charset="0"/>
              </a:rPr>
              <a:t>Unreliable instability region prediction</a:t>
            </a:r>
            <a:endParaRPr lang="en-US" sz="2400" dirty="0">
              <a:latin typeface="Calibri" panose="020F0502020204030204" pitchFamily="34" charset="0"/>
              <a:cs typeface="Calibri" panose="020F0502020204030204" pitchFamily="34" charset="0"/>
            </a:endParaRPr>
          </a:p>
          <a:p>
            <a:pPr lvl="1">
              <a:lnSpc>
                <a:spcPct val="100000"/>
              </a:lnSpc>
            </a:pPr>
            <a:r>
              <a:rPr lang="en-US" sz="2800" dirty="0">
                <a:latin typeface="Calibri" panose="020F0502020204030204" pitchFamily="34" charset="0"/>
                <a:cs typeface="Calibri" panose="020F0502020204030204" pitchFamily="34" charset="0"/>
                <a:sym typeface="Wingdings" pitchFamily="2" charset="2"/>
              </a:rPr>
              <a:t>Microstructural data  microstructural and texture evolution</a:t>
            </a:r>
          </a:p>
          <a:p>
            <a:pPr lvl="2">
              <a:lnSpc>
                <a:spcPct val="100000"/>
              </a:lnSpc>
            </a:pPr>
            <a:r>
              <a:rPr lang="en-US" sz="2400" dirty="0">
                <a:latin typeface="Calibri" panose="020F0502020204030204" pitchFamily="34" charset="0"/>
                <a:cs typeface="Calibri" panose="020F0502020204030204" pitchFamily="34" charset="0"/>
                <a:sym typeface="Wingdings" pitchFamily="2" charset="2"/>
              </a:rPr>
              <a:t>real world validation for processing maps</a:t>
            </a:r>
          </a:p>
          <a:p>
            <a:pPr lvl="2">
              <a:lnSpc>
                <a:spcPct val="100000"/>
              </a:lnSpc>
            </a:pPr>
            <a:r>
              <a:rPr lang="en-US" sz="2400" dirty="0" err="1">
                <a:latin typeface="Calibri" panose="020F0502020204030204" pitchFamily="34" charset="0"/>
                <a:cs typeface="Calibri" panose="020F0502020204030204" pitchFamily="34" charset="0"/>
                <a:sym typeface="Wingdings" pitchFamily="2" charset="2"/>
              </a:rPr>
              <a:t>Kolsky</a:t>
            </a:r>
            <a:r>
              <a:rPr lang="en-US" sz="2400" dirty="0">
                <a:latin typeface="Calibri" panose="020F0502020204030204" pitchFamily="34" charset="0"/>
                <a:cs typeface="Calibri" panose="020F0502020204030204" pitchFamily="34" charset="0"/>
                <a:sym typeface="Wingdings" pitchFamily="2" charset="2"/>
              </a:rPr>
              <a:t> data  ↑ T @ shock loading condition  cross slip re-activated, ↑deformation energy stored</a:t>
            </a:r>
          </a:p>
        </p:txBody>
      </p:sp>
    </p:spTree>
    <p:extLst>
      <p:ext uri="{BB962C8B-B14F-4D97-AF65-F5344CB8AC3E}">
        <p14:creationId xmlns:p14="http://schemas.microsoft.com/office/powerpoint/2010/main" val="383602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0174D-5F93-6664-1D7F-292BCA05B172}"/>
              </a:ext>
            </a:extLst>
          </p:cNvPr>
          <p:cNvSpPr>
            <a:spLocks noGrp="1"/>
          </p:cNvSpPr>
          <p:nvPr>
            <p:ph type="title"/>
          </p:nvPr>
        </p:nvSpPr>
        <p:spPr>
          <a:xfrm>
            <a:off x="302589" y="130579"/>
            <a:ext cx="8645587" cy="936222"/>
          </a:xfrm>
        </p:spPr>
        <p:txBody>
          <a:bodyPr/>
          <a:lstStyle/>
          <a:p>
            <a:r>
              <a:rPr lang="en-US" dirty="0"/>
              <a:t>Summary of current result takeaways</a:t>
            </a:r>
          </a:p>
        </p:txBody>
      </p:sp>
      <p:sp>
        <p:nvSpPr>
          <p:cNvPr id="6" name="Content Placeholder 2">
            <a:extLst>
              <a:ext uri="{FF2B5EF4-FFF2-40B4-BE49-F238E27FC236}">
                <a16:creationId xmlns:a16="http://schemas.microsoft.com/office/drawing/2014/main" id="{8003CBB4-F3CA-B3C6-4193-5983217AE597}"/>
              </a:ext>
            </a:extLst>
          </p:cNvPr>
          <p:cNvSpPr txBox="1">
            <a:spLocks/>
          </p:cNvSpPr>
          <p:nvPr/>
        </p:nvSpPr>
        <p:spPr>
          <a:xfrm>
            <a:off x="302589" y="1066801"/>
            <a:ext cx="11586821" cy="51768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C4D98"/>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C4D98"/>
              </a:buClr>
              <a:buFont typeface="Calibri" panose="020F050202020403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2C4D98"/>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C4D98"/>
              </a:buClr>
              <a:buFont typeface="Calibri" panose="020F0502020204030204" pitchFamily="34" charset="0"/>
              <a:buChar char="‒"/>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2C4D98"/>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600" dirty="0">
                <a:latin typeface="Calibri" panose="020F0502020204030204" pitchFamily="34" charset="0"/>
                <a:cs typeface="Calibri" panose="020F0502020204030204" pitchFamily="34" charset="0"/>
              </a:rPr>
              <a:t>Binaries</a:t>
            </a:r>
          </a:p>
          <a:p>
            <a:pPr lvl="1">
              <a:lnSpc>
                <a:spcPct val="100000"/>
              </a:lnSpc>
            </a:pPr>
            <a:r>
              <a:rPr lang="en-US" sz="3200" dirty="0">
                <a:latin typeface="Calibri" panose="020F0502020204030204" pitchFamily="34" charset="0"/>
                <a:cs typeface="Calibri" panose="020F0502020204030204" pitchFamily="34" charset="0"/>
                <a:sym typeface="Wingdings" pitchFamily="2" charset="2"/>
              </a:rPr>
              <a:t>Nb, V, </a:t>
            </a:r>
            <a:r>
              <a:rPr lang="en-US" sz="3200" dirty="0" err="1">
                <a:latin typeface="Calibri" panose="020F0502020204030204" pitchFamily="34" charset="0"/>
                <a:cs typeface="Calibri" panose="020F0502020204030204" pitchFamily="34" charset="0"/>
                <a:sym typeface="Wingdings" pitchFamily="2" charset="2"/>
              </a:rPr>
              <a:t>Ti</a:t>
            </a:r>
            <a:r>
              <a:rPr lang="en-US" sz="3200" dirty="0">
                <a:latin typeface="Calibri" panose="020F0502020204030204" pitchFamily="34" charset="0"/>
                <a:cs typeface="Calibri" panose="020F0502020204030204" pitchFamily="34" charset="0"/>
                <a:sym typeface="Wingdings" pitchFamily="2" charset="2"/>
              </a:rPr>
              <a:t>, Hf, Mo alloys all exhibit favorable deformation at room temp</a:t>
            </a:r>
          </a:p>
          <a:p>
            <a:pPr lvl="1">
              <a:lnSpc>
                <a:spcPct val="100000"/>
              </a:lnSpc>
            </a:pPr>
            <a:r>
              <a:rPr lang="en-US" sz="3200" dirty="0">
                <a:latin typeface="Calibri" panose="020F0502020204030204" pitchFamily="34" charset="0"/>
                <a:cs typeface="Calibri" panose="020F0502020204030204" pitchFamily="34" charset="0"/>
                <a:sym typeface="Wingdings" pitchFamily="2" charset="2"/>
              </a:rPr>
              <a:t>W, Zr, Ta alloys showed cracking</a:t>
            </a:r>
          </a:p>
          <a:p>
            <a:pPr lvl="2">
              <a:lnSpc>
                <a:spcPct val="100000"/>
              </a:lnSpc>
            </a:pPr>
            <a:r>
              <a:rPr lang="en-US" sz="2800" dirty="0">
                <a:latin typeface="Calibri" panose="020F0502020204030204" pitchFamily="34" charset="0"/>
                <a:cs typeface="Calibri" panose="020F0502020204030204" pitchFamily="34" charset="0"/>
                <a:sym typeface="Wingdings" pitchFamily="2" charset="2"/>
              </a:rPr>
              <a:t>Interstitial content (C,N,O) unacceptably high  re-make alloys  further testing</a:t>
            </a:r>
          </a:p>
          <a:p>
            <a:pPr lvl="2">
              <a:lnSpc>
                <a:spcPct val="100000"/>
              </a:lnSpc>
            </a:pPr>
            <a:r>
              <a:rPr lang="en-US" sz="2800" dirty="0">
                <a:latin typeface="Calibri" panose="020F0502020204030204" pitchFamily="34" charset="0"/>
                <a:cs typeface="Calibri" panose="020F0502020204030204" pitchFamily="34" charset="0"/>
                <a:sym typeface="Wingdings" pitchFamily="2" charset="2"/>
              </a:rPr>
              <a:t>Hardness of Ta and W varies the most</a:t>
            </a:r>
          </a:p>
          <a:p>
            <a:pPr lvl="1">
              <a:lnSpc>
                <a:spcPct val="100000"/>
              </a:lnSpc>
            </a:pPr>
            <a:r>
              <a:rPr lang="en-US" sz="3200" dirty="0">
                <a:latin typeface="Calibri" panose="020F0502020204030204" pitchFamily="34" charset="0"/>
                <a:cs typeface="Calibri" panose="020F0502020204030204" pitchFamily="34" charset="0"/>
                <a:sym typeface="Wingdings" pitchFamily="2" charset="2"/>
              </a:rPr>
              <a:t>Cold rolling Nb plates/ingots possible in rolling mill</a:t>
            </a:r>
          </a:p>
        </p:txBody>
      </p:sp>
    </p:spTree>
    <p:extLst>
      <p:ext uri="{BB962C8B-B14F-4D97-AF65-F5344CB8AC3E}">
        <p14:creationId xmlns:p14="http://schemas.microsoft.com/office/powerpoint/2010/main" val="159267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0174D-5F93-6664-1D7F-292BCA05B172}"/>
              </a:ext>
            </a:extLst>
          </p:cNvPr>
          <p:cNvSpPr>
            <a:spLocks noGrp="1"/>
          </p:cNvSpPr>
          <p:nvPr>
            <p:ph type="title"/>
          </p:nvPr>
        </p:nvSpPr>
        <p:spPr/>
        <p:txBody>
          <a:bodyPr/>
          <a:lstStyle/>
          <a:p>
            <a:r>
              <a:rPr lang="en-US" dirty="0"/>
              <a:t>Ongoing analysis/work</a:t>
            </a:r>
          </a:p>
        </p:txBody>
      </p:sp>
      <p:sp>
        <p:nvSpPr>
          <p:cNvPr id="6" name="Content Placeholder 2">
            <a:extLst>
              <a:ext uri="{FF2B5EF4-FFF2-40B4-BE49-F238E27FC236}">
                <a16:creationId xmlns:a16="http://schemas.microsoft.com/office/drawing/2014/main" id="{8003CBB4-F3CA-B3C6-4193-5983217AE597}"/>
              </a:ext>
            </a:extLst>
          </p:cNvPr>
          <p:cNvSpPr txBox="1">
            <a:spLocks/>
          </p:cNvSpPr>
          <p:nvPr/>
        </p:nvSpPr>
        <p:spPr>
          <a:xfrm>
            <a:off x="302589" y="1258523"/>
            <a:ext cx="11586821" cy="49851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2C4D98"/>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C4D98"/>
              </a:buClr>
              <a:buFont typeface="Calibri" panose="020F050202020403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2C4D98"/>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C4D98"/>
              </a:buClr>
              <a:buFont typeface="Calibri" panose="020F0502020204030204" pitchFamily="34" charset="0"/>
              <a:buChar char="‒"/>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2C4D98"/>
              </a:buClr>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600" dirty="0">
                <a:latin typeface="Calibri" panose="020F0502020204030204" pitchFamily="34" charset="0"/>
                <a:cs typeface="Calibri" panose="020F0502020204030204" pitchFamily="34" charset="0"/>
              </a:rPr>
              <a:t>Hardness tests</a:t>
            </a:r>
          </a:p>
          <a:p>
            <a:pPr lvl="1">
              <a:lnSpc>
                <a:spcPct val="100000"/>
              </a:lnSpc>
            </a:pPr>
            <a:r>
              <a:rPr lang="en-US" sz="3200" dirty="0">
                <a:latin typeface="Calibri" panose="020F0502020204030204" pitchFamily="34" charset="0"/>
                <a:cs typeface="Calibri" panose="020F0502020204030204" pitchFamily="34" charset="0"/>
              </a:rPr>
              <a:t>C-103, may shed more light on validity of processing map</a:t>
            </a:r>
          </a:p>
          <a:p>
            <a:pPr lvl="1">
              <a:lnSpc>
                <a:spcPct val="100000"/>
              </a:lnSpc>
            </a:pPr>
            <a:r>
              <a:rPr lang="en-US" sz="3200" dirty="0">
                <a:latin typeface="Calibri" panose="020F0502020204030204" pitchFamily="34" charset="0"/>
                <a:cs typeface="Calibri" panose="020F0502020204030204" pitchFamily="34" charset="0"/>
              </a:rPr>
              <a:t>Binaries, curious to see how much harder Zr in comparison to the rest</a:t>
            </a:r>
          </a:p>
          <a:p>
            <a:pPr>
              <a:lnSpc>
                <a:spcPct val="100000"/>
              </a:lnSpc>
            </a:pPr>
            <a:r>
              <a:rPr lang="en-US" sz="3600" dirty="0">
                <a:latin typeface="Calibri" panose="020F0502020204030204" pitchFamily="34" charset="0"/>
                <a:cs typeface="Calibri" panose="020F0502020204030204" pitchFamily="34" charset="0"/>
              </a:rPr>
              <a:t>Remake </a:t>
            </a:r>
            <a:r>
              <a:rPr lang="en-US" sz="3600" u="sng" dirty="0">
                <a:latin typeface="Calibri" panose="020F0502020204030204" pitchFamily="34" charset="0"/>
                <a:cs typeface="Calibri" panose="020F0502020204030204" pitchFamily="34" charset="0"/>
              </a:rPr>
              <a:t>W</a:t>
            </a:r>
            <a:r>
              <a:rPr lang="en-US" sz="3600" dirty="0">
                <a:latin typeface="Calibri" panose="020F0502020204030204" pitchFamily="34" charset="0"/>
                <a:cs typeface="Calibri" panose="020F0502020204030204" pitchFamily="34" charset="0"/>
              </a:rPr>
              <a:t>, </a:t>
            </a:r>
            <a:r>
              <a:rPr lang="en-US" sz="3600" u="sng" dirty="0">
                <a:latin typeface="Calibri" panose="020F0502020204030204" pitchFamily="34" charset="0"/>
                <a:cs typeface="Calibri" panose="020F0502020204030204" pitchFamily="34" charset="0"/>
              </a:rPr>
              <a:t>Zr</a:t>
            </a:r>
            <a:r>
              <a:rPr lang="en-US" sz="3600" dirty="0">
                <a:latin typeface="Calibri" panose="020F0502020204030204" pitchFamily="34" charset="0"/>
                <a:cs typeface="Calibri" panose="020F0502020204030204" pitchFamily="34" charset="0"/>
              </a:rPr>
              <a:t>, and </a:t>
            </a:r>
            <a:r>
              <a:rPr lang="en-US" sz="3600" u="sng" dirty="0">
                <a:latin typeface="Calibri" panose="020F0502020204030204" pitchFamily="34" charset="0"/>
                <a:cs typeface="Calibri" panose="020F0502020204030204" pitchFamily="34" charset="0"/>
              </a:rPr>
              <a:t>Ta</a:t>
            </a:r>
            <a:r>
              <a:rPr lang="en-US" sz="3600" dirty="0">
                <a:latin typeface="Calibri" panose="020F0502020204030204" pitchFamily="34" charset="0"/>
                <a:cs typeface="Calibri" panose="020F0502020204030204" pitchFamily="34" charset="0"/>
              </a:rPr>
              <a:t> alloys</a:t>
            </a:r>
          </a:p>
          <a:p>
            <a:pPr>
              <a:lnSpc>
                <a:spcPct val="100000"/>
              </a:lnSpc>
            </a:pPr>
            <a:r>
              <a:rPr lang="en-US" sz="3600" dirty="0">
                <a:latin typeface="Calibri" panose="020F0502020204030204" pitchFamily="34" charset="0"/>
                <a:cs typeface="Calibri" panose="020F0502020204030204" pitchFamily="34" charset="0"/>
              </a:rPr>
              <a:t>Get microstructural data on CP Nb rolled material</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825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6BDDC-4029-CC45-A471-DF6C2F502697}"/>
              </a:ext>
            </a:extLst>
          </p:cNvPr>
          <p:cNvSpPr>
            <a:spLocks noGrp="1"/>
          </p:cNvSpPr>
          <p:nvPr>
            <p:ph type="title"/>
          </p:nvPr>
        </p:nvSpPr>
        <p:spPr/>
        <p:txBody>
          <a:bodyPr/>
          <a:lstStyle/>
          <a:p>
            <a:r>
              <a:rPr lang="en-US" dirty="0"/>
              <a:t>Future Challenges &amp; Opportunities</a:t>
            </a:r>
          </a:p>
        </p:txBody>
      </p:sp>
      <p:sp>
        <p:nvSpPr>
          <p:cNvPr id="3" name="Content Placeholder 2">
            <a:extLst>
              <a:ext uri="{FF2B5EF4-FFF2-40B4-BE49-F238E27FC236}">
                <a16:creationId xmlns:a16="http://schemas.microsoft.com/office/drawing/2014/main" id="{2AA44880-D0D8-ED48-AC78-8595DC695E4E}"/>
              </a:ext>
            </a:extLst>
          </p:cNvPr>
          <p:cNvSpPr>
            <a:spLocks noGrp="1"/>
          </p:cNvSpPr>
          <p:nvPr>
            <p:ph idx="1"/>
          </p:nvPr>
        </p:nvSpPr>
        <p:spPr>
          <a:xfrm>
            <a:off x="952500" y="1204616"/>
            <a:ext cx="10058400" cy="4220824"/>
          </a:xfrm>
        </p:spPr>
        <p:txBody>
          <a:bodyPr>
            <a:normAutofit fontScale="92500" lnSpcReduction="10000"/>
          </a:bodyPr>
          <a:lstStyle/>
          <a:p>
            <a:r>
              <a:rPr lang="en-US" sz="3500" dirty="0">
                <a:latin typeface="Calibri" panose="020F0502020204030204" pitchFamily="34" charset="0"/>
                <a:cs typeface="Calibri" panose="020F0502020204030204" pitchFamily="34" charset="0"/>
              </a:rPr>
              <a:t>Write the C-103 paper</a:t>
            </a:r>
          </a:p>
          <a:p>
            <a:pPr lvl="1"/>
            <a:r>
              <a:rPr lang="en-US" sz="3100" dirty="0">
                <a:latin typeface="Calibri" panose="020F0502020204030204" pitchFamily="34" charset="0"/>
                <a:cs typeface="Calibri" panose="020F0502020204030204" pitchFamily="34" charset="0"/>
              </a:rPr>
              <a:t>Complete hardness measurements</a:t>
            </a:r>
            <a:endParaRPr lang="en-US" sz="3500" dirty="0">
              <a:latin typeface="Calibri" panose="020F0502020204030204" pitchFamily="34" charset="0"/>
              <a:cs typeface="Calibri" panose="020F0502020204030204" pitchFamily="34" charset="0"/>
            </a:endParaRPr>
          </a:p>
          <a:p>
            <a:r>
              <a:rPr lang="en-US" sz="3500" dirty="0">
                <a:latin typeface="Calibri" panose="020F0502020204030204" pitchFamily="34" charset="0"/>
                <a:cs typeface="Calibri" panose="020F0502020204030204" pitchFamily="34" charset="0"/>
              </a:rPr>
              <a:t>Pass Quals</a:t>
            </a:r>
          </a:p>
          <a:p>
            <a:r>
              <a:rPr lang="en-US" sz="3500" dirty="0">
                <a:latin typeface="Calibri" panose="020F0502020204030204" pitchFamily="34" charset="0"/>
                <a:cs typeface="Calibri" panose="020F0502020204030204" pitchFamily="34" charset="0"/>
              </a:rPr>
              <a:t>Remake alloys </a:t>
            </a:r>
            <a:r>
              <a:rPr lang="en-US" sz="3500" dirty="0">
                <a:latin typeface="Calibri" panose="020F0502020204030204" pitchFamily="34" charset="0"/>
                <a:cs typeface="Calibri" panose="020F0502020204030204" pitchFamily="34" charset="0"/>
                <a:sym typeface="Wingdings" pitchFamily="2" charset="2"/>
              </a:rPr>
              <a:t> additional compression testing</a:t>
            </a:r>
            <a:endParaRPr lang="en-US" sz="3500" dirty="0">
              <a:latin typeface="Calibri" panose="020F0502020204030204" pitchFamily="34" charset="0"/>
              <a:cs typeface="Calibri" panose="020F0502020204030204" pitchFamily="34" charset="0"/>
            </a:endParaRPr>
          </a:p>
          <a:p>
            <a:r>
              <a:rPr lang="en-US" sz="3500" dirty="0">
                <a:latin typeface="Calibri" panose="020F0502020204030204" pitchFamily="34" charset="0"/>
                <a:cs typeface="Calibri" panose="020F0502020204030204" pitchFamily="34" charset="0"/>
              </a:rPr>
              <a:t>Process rolled materials </a:t>
            </a:r>
            <a:r>
              <a:rPr lang="en-US" sz="3500" dirty="0">
                <a:latin typeface="Calibri" panose="020F0502020204030204" pitchFamily="34" charset="0"/>
                <a:cs typeface="Calibri" panose="020F0502020204030204" pitchFamily="34" charset="0"/>
                <a:sym typeface="Wingdings" pitchFamily="2" charset="2"/>
              </a:rPr>
              <a:t></a:t>
            </a:r>
            <a:r>
              <a:rPr lang="en-US" sz="3500" dirty="0">
                <a:latin typeface="Calibri" panose="020F0502020204030204" pitchFamily="34" charset="0"/>
                <a:cs typeface="Calibri" panose="020F0502020204030204" pitchFamily="34" charset="0"/>
              </a:rPr>
              <a:t> microstructural analysis</a:t>
            </a:r>
          </a:p>
          <a:p>
            <a:pPr lvl="1"/>
            <a:r>
              <a:rPr lang="en-US" sz="3100" dirty="0">
                <a:latin typeface="Calibri" panose="020F0502020204030204" pitchFamily="34" charset="0"/>
                <a:cs typeface="Calibri" panose="020F0502020204030204" pitchFamily="34" charset="0"/>
              </a:rPr>
              <a:t>Heat treating rolled</a:t>
            </a:r>
            <a:r>
              <a:rPr lang="en-US" sz="3200" dirty="0">
                <a:latin typeface="Calibri" panose="020F0502020204030204" pitchFamily="34" charset="0"/>
                <a:cs typeface="Calibri" panose="020F0502020204030204" pitchFamily="34" charset="0"/>
              </a:rPr>
              <a:t> CP Nb material </a:t>
            </a:r>
            <a:r>
              <a:rPr lang="en-US" sz="3200" dirty="0">
                <a:latin typeface="Calibri" panose="020F0502020204030204" pitchFamily="34" charset="0"/>
                <a:cs typeface="Calibri" panose="020F0502020204030204" pitchFamily="34" charset="0"/>
                <a:sym typeface="Wingdings" pitchFamily="2" charset="2"/>
              </a:rPr>
              <a:t> Temp. and deformation % to activate RX</a:t>
            </a:r>
            <a:endParaRPr lang="en-US" sz="3100" dirty="0">
              <a:latin typeface="Calibri" panose="020F0502020204030204" pitchFamily="34" charset="0"/>
              <a:cs typeface="Calibri" panose="020F0502020204030204" pitchFamily="34" charset="0"/>
            </a:endParaRPr>
          </a:p>
          <a:p>
            <a:r>
              <a:rPr lang="en-US" sz="3500" dirty="0">
                <a:latin typeface="Calibri" panose="020F0502020204030204" pitchFamily="34" charset="0"/>
                <a:cs typeface="Calibri" panose="020F0502020204030204" pitchFamily="34" charset="0"/>
              </a:rPr>
              <a:t>Adjust rolling &amp; heat treatment parameters based on CP Nb study</a:t>
            </a:r>
            <a:r>
              <a:rPr lang="en-US" sz="3500" dirty="0">
                <a:latin typeface="Calibri" panose="020F0502020204030204" pitchFamily="34" charset="0"/>
                <a:cs typeface="Calibri" panose="020F0502020204030204" pitchFamily="34" charset="0"/>
                <a:sym typeface="Wingdings" pitchFamily="2" charset="2"/>
              </a:rPr>
              <a:t> manufacture 2x sets of binaries for analysis</a:t>
            </a:r>
            <a:endParaRPr lang="en-US" sz="3500" dirty="0">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79A43ED7-684B-7C44-BEF8-FF4BF5BC8EE5}"/>
              </a:ext>
            </a:extLst>
          </p:cNvPr>
          <p:cNvSpPr txBox="1">
            <a:spLocks/>
          </p:cNvSpPr>
          <p:nvPr/>
        </p:nvSpPr>
        <p:spPr>
          <a:xfrm>
            <a:off x="1763282" y="5241471"/>
            <a:ext cx="8665436" cy="129664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Clr>
                <a:srgbClr val="2C4D98"/>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C4D98"/>
              </a:buClr>
              <a:buFont typeface="Calibri" panose="020F0502020204030204" pitchFamily="34" charset="0"/>
              <a:buChar char="‒"/>
              <a:defRPr sz="20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2C4D98"/>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C4D98"/>
              </a:buClr>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C4D98"/>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endParaRPr lang="en-US" sz="2600" dirty="0"/>
          </a:p>
          <a:p>
            <a:pPr marL="0" indent="0" algn="ctr">
              <a:lnSpc>
                <a:spcPct val="100000"/>
              </a:lnSpc>
              <a:spcBef>
                <a:spcPts val="0"/>
              </a:spcBef>
              <a:buNone/>
            </a:pPr>
            <a:r>
              <a:rPr lang="en-US" sz="2800" dirty="0"/>
              <a:t>Thank you!</a:t>
            </a:r>
          </a:p>
          <a:p>
            <a:pPr marL="0" indent="0" algn="ctr">
              <a:lnSpc>
                <a:spcPct val="100000"/>
              </a:lnSpc>
              <a:spcBef>
                <a:spcPts val="0"/>
              </a:spcBef>
              <a:buNone/>
            </a:pPr>
            <a:r>
              <a:rPr lang="en-US" sz="2800" dirty="0"/>
              <a:t>Will Waliser</a:t>
            </a:r>
          </a:p>
          <a:p>
            <a:pPr marL="0" indent="0" algn="ctr">
              <a:lnSpc>
                <a:spcPct val="100000"/>
              </a:lnSpc>
              <a:spcBef>
                <a:spcPts val="0"/>
              </a:spcBef>
              <a:buNone/>
            </a:pPr>
            <a:r>
              <a:rPr lang="en-US" sz="2800" dirty="0" err="1">
                <a:solidFill>
                  <a:srgbClr val="0070C0"/>
                </a:solidFill>
              </a:rPr>
              <a:t>wwaliser@mines.edu</a:t>
            </a:r>
            <a:endParaRPr lang="en-US" sz="2800" dirty="0">
              <a:solidFill>
                <a:srgbClr val="0070C0"/>
              </a:solidFill>
            </a:endParaRPr>
          </a:p>
          <a:p>
            <a:pPr>
              <a:lnSpc>
                <a:spcPct val="100000"/>
              </a:lnSpc>
              <a:spcBef>
                <a:spcPts val="0"/>
              </a:spcBef>
            </a:pPr>
            <a:endParaRPr lang="en-US" sz="2600" dirty="0"/>
          </a:p>
        </p:txBody>
      </p:sp>
    </p:spTree>
    <p:extLst>
      <p:ext uri="{BB962C8B-B14F-4D97-AF65-F5344CB8AC3E}">
        <p14:creationId xmlns:p14="http://schemas.microsoft.com/office/powerpoint/2010/main" val="35187169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819C-495D-274D-A828-71EC49964D6D}"/>
              </a:ext>
            </a:extLst>
          </p:cNvPr>
          <p:cNvSpPr>
            <a:spLocks noGrp="1"/>
          </p:cNvSpPr>
          <p:nvPr>
            <p:ph type="title"/>
          </p:nvPr>
        </p:nvSpPr>
        <p:spPr/>
        <p:txBody>
          <a:bodyPr/>
          <a:lstStyle/>
          <a:p>
            <a:r>
              <a:rPr lang="en-US" dirty="0"/>
              <a:t>References</a:t>
            </a:r>
          </a:p>
        </p:txBody>
      </p:sp>
      <p:sp>
        <p:nvSpPr>
          <p:cNvPr id="3" name="Content Placeholder 1">
            <a:extLst>
              <a:ext uri="{FF2B5EF4-FFF2-40B4-BE49-F238E27FC236}">
                <a16:creationId xmlns:a16="http://schemas.microsoft.com/office/drawing/2014/main" id="{8453E64D-4EF3-3549-B73E-8CB89594057A}"/>
              </a:ext>
            </a:extLst>
          </p:cNvPr>
          <p:cNvSpPr>
            <a:spLocks noGrp="1"/>
          </p:cNvSpPr>
          <p:nvPr>
            <p:ph idx="1"/>
          </p:nvPr>
        </p:nvSpPr>
        <p:spPr>
          <a:xfrm>
            <a:off x="302589" y="1088546"/>
            <a:ext cx="10814590" cy="5199959"/>
          </a:xfrm>
        </p:spPr>
        <p:txBody>
          <a:bodyPr wrap="square">
            <a:noAutofit/>
          </a:bodyPr>
          <a:lstStyle/>
          <a:p>
            <a:pPr marL="0" indent="-109538">
              <a:lnSpc>
                <a:spcPct val="100000"/>
              </a:lnSpc>
              <a:buNone/>
              <a:tabLst>
                <a:tab pos="342900" algn="l"/>
              </a:tabLst>
            </a:pPr>
            <a:r>
              <a:rPr lang="en-US" sz="1200" dirty="0"/>
              <a:t>[</a:t>
            </a:r>
            <a:r>
              <a:rPr lang="en-US" sz="1050" dirty="0"/>
              <a:t>1] </a:t>
            </a:r>
            <a:r>
              <a:rPr lang="en-US" sz="1050" dirty="0" err="1"/>
              <a:t>Banno</a:t>
            </a:r>
            <a:r>
              <a:rPr lang="en-US" sz="1050" dirty="0"/>
              <a:t>, </a:t>
            </a:r>
            <a:r>
              <a:rPr lang="en-US" sz="1050" dirty="0" err="1"/>
              <a:t>Nobuya</a:t>
            </a:r>
            <a:r>
              <a:rPr lang="en-US" sz="1050" dirty="0"/>
              <a:t>, et al. "Influence of parent Nb-alloy grain morphology on the layer formation of Nb3Sn and its flux pinning characteristics." Scripta </a:t>
            </a:r>
            <a:r>
              <a:rPr lang="en-US" sz="1050" dirty="0" err="1"/>
              <a:t>Materialia</a:t>
            </a:r>
            <a:r>
              <a:rPr lang="en-US" sz="1050" dirty="0"/>
              <a:t> 199 (2021): 113822.</a:t>
            </a:r>
          </a:p>
          <a:p>
            <a:pPr marL="0" indent="-109538">
              <a:lnSpc>
                <a:spcPct val="100000"/>
              </a:lnSpc>
              <a:buNone/>
              <a:tabLst>
                <a:tab pos="342900" algn="l"/>
              </a:tabLst>
            </a:pPr>
            <a:r>
              <a:rPr lang="en-US" sz="1050" dirty="0"/>
              <a:t>[2] Siciliano, </a:t>
            </a:r>
            <a:r>
              <a:rPr lang="en-US" sz="1050" dirty="0" err="1"/>
              <a:t>Fulvio</a:t>
            </a:r>
            <a:r>
              <a:rPr lang="en-US" sz="1050" dirty="0"/>
              <a:t> &amp; Monteiro, Waldemar &amp; </a:t>
            </a:r>
            <a:r>
              <a:rPr lang="en-US" sz="1050" dirty="0" err="1"/>
              <a:t>Padilha</a:t>
            </a:r>
            <a:r>
              <a:rPr lang="en-US" sz="1050" dirty="0"/>
              <a:t>, Angelo. (1995). Comparative study of the recrystallization of pure niobium and a Nb-1 wt.% Zr alloy. 86. 713-718.</a:t>
            </a:r>
          </a:p>
          <a:p>
            <a:pPr marL="0" indent="-109538">
              <a:lnSpc>
                <a:spcPct val="100000"/>
              </a:lnSpc>
              <a:buNone/>
              <a:tabLst>
                <a:tab pos="342900" algn="l"/>
              </a:tabLst>
            </a:pPr>
            <a:r>
              <a:rPr lang="en-US" sz="1050" dirty="0"/>
              <a:t>[3] </a:t>
            </a:r>
            <a:r>
              <a:rPr lang="en-US" sz="1050" dirty="0" err="1"/>
              <a:t>Savitskii</a:t>
            </a:r>
            <a:r>
              <a:rPr lang="en-US" sz="1050" dirty="0"/>
              <a:t>, 1970, Physical Metallurgy Of Refractory Metals and Alloys</a:t>
            </a:r>
          </a:p>
          <a:p>
            <a:pPr marL="0" indent="-109538">
              <a:lnSpc>
                <a:spcPct val="100000"/>
              </a:lnSpc>
              <a:buNone/>
              <a:tabLst>
                <a:tab pos="342900" algn="l"/>
              </a:tabLst>
            </a:pPr>
            <a:r>
              <a:rPr lang="en-US" sz="1050" dirty="0"/>
              <a:t>[4] </a:t>
            </a:r>
            <a:r>
              <a:rPr lang="en-US" sz="1050" dirty="0" err="1"/>
              <a:t>Prokoshkin</a:t>
            </a:r>
            <a:r>
              <a:rPr lang="en-US" sz="1050" dirty="0"/>
              <a:t>, D.A., </a:t>
            </a:r>
            <a:r>
              <a:rPr lang="en-US" sz="1050" dirty="0" err="1"/>
              <a:t>Vasil'eva</a:t>
            </a:r>
            <a:r>
              <a:rPr lang="en-US" sz="1050" dirty="0"/>
              <a:t>, E.V. &amp; </a:t>
            </a:r>
            <a:r>
              <a:rPr lang="en-US" sz="1050" dirty="0" err="1"/>
              <a:t>Vergasova</a:t>
            </a:r>
            <a:r>
              <a:rPr lang="en-US" sz="1050" dirty="0"/>
              <a:t>, L.L. Interdiffusion of niobium and some refractory metals. </a:t>
            </a:r>
            <a:r>
              <a:rPr lang="en-US" sz="1050" i="1" dirty="0"/>
              <a:t>Met Sci Heat Treat</a:t>
            </a:r>
            <a:r>
              <a:rPr lang="en-US" sz="1050" dirty="0"/>
              <a:t> </a:t>
            </a:r>
            <a:r>
              <a:rPr lang="en-US" sz="1050" b="1" dirty="0"/>
              <a:t>9, </a:t>
            </a:r>
            <a:r>
              <a:rPr lang="en-US" sz="1050" dirty="0"/>
              <a:t>199–201 (1967). </a:t>
            </a:r>
            <a:r>
              <a:rPr lang="en-US" sz="1050" dirty="0">
                <a:hlinkClick r:id="rId3"/>
              </a:rPr>
              <a:t>https://doi.org/10.1007/BF00653142</a:t>
            </a:r>
            <a:endParaRPr lang="en-US" sz="1050" dirty="0"/>
          </a:p>
          <a:p>
            <a:pPr marL="0" indent="-109538">
              <a:lnSpc>
                <a:spcPct val="100000"/>
              </a:lnSpc>
              <a:buNone/>
              <a:tabLst>
                <a:tab pos="342900" algn="l"/>
              </a:tabLst>
            </a:pPr>
            <a:r>
              <a:rPr lang="en-US" sz="1050" dirty="0"/>
              <a:t>[5]Frank, R. G. (1968). Recent advances in columbium alloys. </a:t>
            </a:r>
            <a:r>
              <a:rPr lang="en-US" sz="1050" i="1" dirty="0"/>
              <a:t>Refractory Metal Alloys Metallurgy and Technology</a:t>
            </a:r>
            <a:r>
              <a:rPr lang="en-US" sz="1050" dirty="0"/>
              <a:t>, 325–372. </a:t>
            </a:r>
            <a:r>
              <a:rPr lang="en-US" sz="1050" dirty="0">
                <a:hlinkClick r:id="rId4"/>
              </a:rPr>
              <a:t>https://doi.org/10.1007/978-1-4684-9120-3_9</a:t>
            </a:r>
            <a:endParaRPr lang="en-US" sz="1050" dirty="0"/>
          </a:p>
          <a:p>
            <a:pPr marL="0" indent="-109538">
              <a:lnSpc>
                <a:spcPct val="100000"/>
              </a:lnSpc>
              <a:buNone/>
              <a:tabLst>
                <a:tab pos="342900" algn="l"/>
              </a:tabLst>
            </a:pPr>
            <a:r>
              <a:rPr lang="en-US" sz="1050" dirty="0"/>
              <a:t>[6] Wilkinson, W. D</a:t>
            </a:r>
            <a:r>
              <a:rPr lang="en-US" sz="1050" dirty="0">
                <a:latin typeface="Calibri" panose="020F0502020204030204" pitchFamily="34" charset="0"/>
                <a:cs typeface="Calibri" panose="020F0502020204030204" pitchFamily="34" charset="0"/>
              </a:rPr>
              <a:t>. (1969). Chapter 8. In Properties of refractory metals, Gordon and Breach Science, pp. 304–307.</a:t>
            </a:r>
          </a:p>
          <a:p>
            <a:pPr marL="0" indent="-109538">
              <a:lnSpc>
                <a:spcPct val="100000"/>
              </a:lnSpc>
              <a:buNone/>
              <a:tabLst>
                <a:tab pos="342900" algn="l"/>
              </a:tabLst>
            </a:pPr>
            <a:r>
              <a:rPr lang="en-US"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 A. Sengupta, S.K. </a:t>
            </a:r>
            <a:r>
              <a:rPr lang="en-US" sz="105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Putatunda</a:t>
            </a:r>
            <a:r>
              <a:rPr lang="en-US"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L. </a:t>
            </a:r>
            <a:r>
              <a:rPr lang="en-US" sz="105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Bartosiewicz</a:t>
            </a:r>
            <a:r>
              <a:rPr lang="en-US"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J. </a:t>
            </a:r>
            <a:r>
              <a:rPr lang="en-US" sz="105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Hangas</a:t>
            </a:r>
            <a:r>
              <a:rPr lang="en-US"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P.J. </a:t>
            </a:r>
            <a:r>
              <a:rPr lang="en-US" sz="105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Nalios</a:t>
            </a:r>
            <a:r>
              <a:rPr lang="en-US"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 </a:t>
            </a:r>
            <a:r>
              <a:rPr lang="en-US" sz="105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Peputapeck</a:t>
            </a:r>
            <a:r>
              <a:rPr lang="en-US"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F.E. Alberts, “Tensile behavior of a new single-crystal nickel-based superalloy (CSMX-4) at room and elevated temperatures”, Journal of Materials Engineering and Performance”, 1994, 3:73-81</a:t>
            </a:r>
            <a:endParaRPr lang="en-US" sz="105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buNone/>
            </a:pPr>
            <a:r>
              <a:rPr lang="en-US"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 </a:t>
            </a:r>
            <a:r>
              <a:rPr lang="en-US" sz="105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C103 niobium-hafnium alloy professional manufacturer: Western Alloys</a:t>
            </a:r>
            <a:r>
              <a:rPr lang="en-US" sz="10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C103 Niobium-Hafnium Alloy Professional Manufacturer: Western Alloys. (n.d.). Retrieved October 5, 2022, from </a:t>
            </a:r>
            <a:r>
              <a:rPr lang="en-US" sz="1050"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5"/>
              </a:rPr>
              <a:t>https://tantalum-niobium.com/niobium/niobium-c-103-alloy.html</a:t>
            </a:r>
            <a:endParaRPr lang="en-US" sz="1050"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buNone/>
            </a:pPr>
            <a:r>
              <a:rPr lang="en-US" sz="1050" dirty="0">
                <a:solidFill>
                  <a:srgbClr val="000000"/>
                </a:solidFill>
                <a:latin typeface="Calibri" panose="020F0502020204030204" pitchFamily="34" charset="0"/>
                <a:ea typeface="Times New Roman" panose="02020603050405020304" pitchFamily="18" charset="0"/>
                <a:cs typeface="Calibri" panose="020F0502020204030204" pitchFamily="34" charset="0"/>
              </a:rPr>
              <a:t>[9] Burns, Timothy &amp; Mates, Steven &amp; Rhorer, Richard &amp; </a:t>
            </a:r>
            <a:r>
              <a:rPr lang="en-US" sz="105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Whitenton</a:t>
            </a:r>
            <a:r>
              <a:rPr lang="en-US" sz="1050" dirty="0">
                <a:solidFill>
                  <a:srgbClr val="000000"/>
                </a:solidFill>
                <a:latin typeface="Calibri" panose="020F0502020204030204" pitchFamily="34" charset="0"/>
                <a:ea typeface="Times New Roman" panose="02020603050405020304" pitchFamily="18" charset="0"/>
                <a:cs typeface="Calibri" panose="020F0502020204030204" pitchFamily="34" charset="0"/>
              </a:rPr>
              <a:t>, Eric &amp; </a:t>
            </a:r>
            <a:r>
              <a:rPr lang="en-US" sz="105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Basak</a:t>
            </a:r>
            <a:r>
              <a:rPr lang="en-US" sz="105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105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Debasis</a:t>
            </a:r>
            <a:r>
              <a:rPr lang="en-US" sz="1050" dirty="0">
                <a:solidFill>
                  <a:srgbClr val="000000"/>
                </a:solidFill>
                <a:latin typeface="Calibri" panose="020F0502020204030204" pitchFamily="34" charset="0"/>
                <a:ea typeface="Times New Roman" panose="02020603050405020304" pitchFamily="18" charset="0"/>
                <a:cs typeface="Calibri" panose="020F0502020204030204" pitchFamily="34" charset="0"/>
              </a:rPr>
              <a:t>. (2007). Recent results from the NIST pulse-heated </a:t>
            </a:r>
            <a:r>
              <a:rPr lang="en-US" sz="105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Kolsky</a:t>
            </a:r>
            <a:r>
              <a:rPr lang="en-US" sz="1050" dirty="0">
                <a:solidFill>
                  <a:srgbClr val="000000"/>
                </a:solidFill>
                <a:latin typeface="Calibri" panose="020F0502020204030204" pitchFamily="34" charset="0"/>
                <a:ea typeface="Times New Roman" panose="02020603050405020304" pitchFamily="18" charset="0"/>
                <a:cs typeface="Calibri" panose="020F0502020204030204" pitchFamily="34" charset="0"/>
              </a:rPr>
              <a:t> bar. Proceedings of the SEM Annual Conference and Exposition on Experimental and Applied Mechanics 2007. 2. </a:t>
            </a:r>
            <a:endParaRPr lang="en-US" sz="1050" dirty="0"/>
          </a:p>
          <a:p>
            <a:pPr marL="0" indent="-109538">
              <a:lnSpc>
                <a:spcPct val="100000"/>
              </a:lnSpc>
              <a:buNone/>
              <a:tabLst>
                <a:tab pos="342900" algn="l"/>
              </a:tabLst>
            </a:pPr>
            <a:r>
              <a:rPr lang="en-US" sz="1050" dirty="0"/>
              <a:t>[10] </a:t>
            </a:r>
            <a:r>
              <a:rPr lang="en-US" sz="1050" dirty="0" err="1"/>
              <a:t>Barzi</a:t>
            </a:r>
            <a:r>
              <a:rPr lang="en-US" sz="1050" dirty="0"/>
              <a:t>, E. &amp; </a:t>
            </a:r>
            <a:r>
              <a:rPr lang="en-US" sz="1050" dirty="0" err="1"/>
              <a:t>Zlobin</a:t>
            </a:r>
            <a:r>
              <a:rPr lang="en-US" sz="1050" dirty="0"/>
              <a:t>, A.. (2019). Nb3Sn Wires and Cables for High-Field Accelerator Magnets. 10.1007/978-3-030-16118-7_2. </a:t>
            </a:r>
          </a:p>
          <a:p>
            <a:pPr marL="0" indent="-109538">
              <a:lnSpc>
                <a:spcPct val="100000"/>
              </a:lnSpc>
              <a:buNone/>
              <a:tabLst>
                <a:tab pos="342900" algn="l"/>
              </a:tabLst>
            </a:pPr>
            <a:r>
              <a:rPr lang="en-US" sz="1050" dirty="0"/>
              <a:t>[11] </a:t>
            </a:r>
            <a:r>
              <a:rPr lang="en-US" sz="1050" dirty="0">
                <a:effectLst/>
              </a:rPr>
              <a:t>Williams, M. (2015, February 2). </a:t>
            </a:r>
            <a:r>
              <a:rPr lang="en-US" sz="1050" i="1" dirty="0">
                <a:effectLst/>
              </a:rPr>
              <a:t>Exploring the universe with nuclear power</a:t>
            </a:r>
            <a:r>
              <a:rPr lang="en-US" sz="1050" dirty="0">
                <a:effectLst/>
              </a:rPr>
              <a:t>. </a:t>
            </a:r>
            <a:r>
              <a:rPr lang="en-US" sz="1050" dirty="0" err="1">
                <a:effectLst/>
              </a:rPr>
              <a:t>Phys.org</a:t>
            </a:r>
            <a:r>
              <a:rPr lang="en-US" sz="1050" dirty="0">
                <a:effectLst/>
              </a:rPr>
              <a:t>. Retrieved March 27, 2023, </a:t>
            </a:r>
          </a:p>
          <a:p>
            <a:pPr marL="0" indent="-109538">
              <a:lnSpc>
                <a:spcPct val="100000"/>
              </a:lnSpc>
              <a:buNone/>
              <a:tabLst>
                <a:tab pos="342900" algn="l"/>
              </a:tabLst>
            </a:pPr>
            <a:r>
              <a:rPr lang="en-US" sz="1050" dirty="0"/>
              <a:t>[12] </a:t>
            </a:r>
            <a:r>
              <a:rPr lang="en-US" sz="1050" dirty="0">
                <a:latin typeface="Calibri" panose="020F0502020204030204" pitchFamily="34" charset="0"/>
                <a:cs typeface="Calibri" panose="020F0502020204030204" pitchFamily="34" charset="0"/>
              </a:rPr>
              <a:t>Nemat-Nasser, S. &amp; Guo, W.G.. (2000). Flow stress of commercially pure niobium over a broad range of temperatures and strain rates. Materials Science and Engineering A-structural Materials Properties Microstructure and Processing - MATER SCI ENG A-STRUCT MATER. 284. 202-210. 10.1016/S0921-5093(00)00740-1. </a:t>
            </a:r>
          </a:p>
          <a:p>
            <a:pPr marL="0" indent="-109538">
              <a:lnSpc>
                <a:spcPct val="100000"/>
              </a:lnSpc>
              <a:buNone/>
              <a:tabLst>
                <a:tab pos="342900" algn="l"/>
              </a:tabLst>
            </a:pPr>
            <a:r>
              <a:rPr lang="en-US" sz="1050" dirty="0">
                <a:latin typeface="Calibri" panose="020F0502020204030204" pitchFamily="34" charset="0"/>
                <a:cs typeface="Calibri" panose="020F0502020204030204" pitchFamily="34" charset="0"/>
              </a:rPr>
              <a:t>[13]</a:t>
            </a:r>
            <a:r>
              <a:rPr lang="en-US" sz="1050" b="0" i="0" dirty="0">
                <a:effectLst/>
                <a:latin typeface="Calibri" panose="020F0502020204030204" pitchFamily="34" charset="0"/>
                <a:cs typeface="Calibri" panose="020F0502020204030204" pitchFamily="34" charset="0"/>
              </a:rPr>
              <a:t> Mates, S., 2020. </a:t>
            </a:r>
            <a:r>
              <a:rPr lang="en-US" sz="1050" b="0" i="0" dirty="0" err="1">
                <a:effectLst/>
                <a:latin typeface="Calibri" panose="020F0502020204030204" pitchFamily="34" charset="0"/>
                <a:cs typeface="Calibri" panose="020F0502020204030204" pitchFamily="34" charset="0"/>
              </a:rPr>
              <a:t>Kolsky</a:t>
            </a:r>
            <a:r>
              <a:rPr lang="en-US" sz="1050" b="0" i="0" dirty="0">
                <a:effectLst/>
                <a:latin typeface="Calibri" panose="020F0502020204030204" pitchFamily="34" charset="0"/>
                <a:cs typeface="Calibri" panose="020F0502020204030204" pitchFamily="34" charset="0"/>
              </a:rPr>
              <a:t> bar facility. </a:t>
            </a:r>
            <a:r>
              <a:rPr lang="en-US" sz="1050" b="0" i="0" dirty="0">
                <a:effectLst/>
                <a:latin typeface="Calibri" panose="020F0502020204030204" pitchFamily="34" charset="0"/>
                <a:cs typeface="Calibri" panose="020F0502020204030204" pitchFamily="34" charset="0"/>
                <a:hlinkClick r:id="rId6"/>
              </a:rPr>
              <a:t>https://www.nist.gov/mml/materials-science-and-engineering-division/mechanical-performance-group/kolsky-bar-facility</a:t>
            </a:r>
            <a:r>
              <a:rPr lang="en-US" sz="1050" b="0" i="0" dirty="0">
                <a:effectLst/>
                <a:latin typeface="Calibri" panose="020F0502020204030204" pitchFamily="34" charset="0"/>
                <a:cs typeface="Calibri" panose="020F0502020204030204" pitchFamily="34" charset="0"/>
              </a:rPr>
              <a:t>.</a:t>
            </a:r>
          </a:p>
          <a:p>
            <a:pPr marL="0" indent="-109538">
              <a:lnSpc>
                <a:spcPct val="100000"/>
              </a:lnSpc>
              <a:buNone/>
              <a:tabLst>
                <a:tab pos="342900" algn="l"/>
              </a:tabLst>
            </a:pPr>
            <a:r>
              <a:rPr lang="en-US" sz="1050" dirty="0">
                <a:latin typeface="Calibri" panose="020F0502020204030204" pitchFamily="34" charset="0"/>
                <a:cs typeface="Calibri" panose="020F0502020204030204" pitchFamily="34" charset="0"/>
              </a:rPr>
              <a:t>[14]</a:t>
            </a:r>
            <a:r>
              <a:rPr lang="en-US" sz="1050" b="0" i="0" dirty="0">
                <a:effectLst/>
                <a:latin typeface="Calibri" panose="020F0502020204030204" pitchFamily="34" charset="0"/>
                <a:cs typeface="Calibri" panose="020F0502020204030204" pitchFamily="34" charset="0"/>
              </a:rPr>
              <a:t> R. K. Gupta, V. Anil Kumar, T.V.S.V.S.N.M., 2021). Microstructure evolution during hot working of nb-10hf-1ti refractory alloy. Transactions of the Indian National Academy of Engineering 6, 111–121</a:t>
            </a:r>
            <a:endParaRPr lang="en-US" sz="1050" dirty="0">
              <a:latin typeface="Calibri" panose="020F0502020204030204" pitchFamily="34" charset="0"/>
              <a:cs typeface="Calibri" panose="020F0502020204030204" pitchFamily="34" charset="0"/>
            </a:endParaRPr>
          </a:p>
          <a:p>
            <a:pPr marL="0" indent="-109538">
              <a:lnSpc>
                <a:spcPct val="100000"/>
              </a:lnSpc>
              <a:buNone/>
              <a:tabLst>
                <a:tab pos="342900" algn="l"/>
              </a:tabLst>
            </a:pPr>
            <a:r>
              <a:rPr lang="en-US" sz="1050" dirty="0">
                <a:latin typeface="Calibri" panose="020F0502020204030204" pitchFamily="34" charset="0"/>
                <a:cs typeface="Calibri" panose="020F0502020204030204" pitchFamily="34" charset="0"/>
              </a:rPr>
              <a:t>[15]</a:t>
            </a:r>
            <a:r>
              <a:rPr lang="en-US" sz="1050" b="0" i="0" dirty="0">
                <a:effectLst/>
                <a:latin typeface="Calibri" panose="020F0502020204030204" pitchFamily="34" charset="0"/>
                <a:cs typeface="Calibri" panose="020F0502020204030204" pitchFamily="34" charset="0"/>
              </a:rPr>
              <a:t> Fuyu Dong, Ye Yuan, W.L.Y.Z.P.K.L.X.Y.H.H., 2020). Hot deformation behavior and processing maps of an </a:t>
            </a:r>
            <a:r>
              <a:rPr lang="en-US" sz="1050" b="0" i="0" dirty="0" err="1">
                <a:effectLst/>
                <a:latin typeface="Calibri" panose="020F0502020204030204" pitchFamily="34" charset="0"/>
                <a:cs typeface="Calibri" panose="020F0502020204030204" pitchFamily="34" charset="0"/>
              </a:rPr>
              <a:t>equiatomic</a:t>
            </a:r>
            <a:r>
              <a:rPr lang="en-US" sz="1050" b="0" i="0" dirty="0">
                <a:effectLst/>
                <a:latin typeface="Calibri" panose="020F0502020204030204" pitchFamily="34" charset="0"/>
                <a:cs typeface="Calibri" panose="020F0502020204030204" pitchFamily="34" charset="0"/>
              </a:rPr>
              <a:t> </a:t>
            </a:r>
            <a:r>
              <a:rPr lang="en-US" sz="1050" b="0" i="0" dirty="0" err="1">
                <a:effectLst/>
                <a:latin typeface="Calibri" panose="020F0502020204030204" pitchFamily="34" charset="0"/>
                <a:cs typeface="Calibri" panose="020F0502020204030204" pitchFamily="34" charset="0"/>
              </a:rPr>
              <a:t>monbhfzrti</a:t>
            </a:r>
            <a:r>
              <a:rPr lang="en-US" sz="1050" b="0" i="0" dirty="0">
                <a:effectLst/>
                <a:latin typeface="Calibri" panose="020F0502020204030204" pitchFamily="34" charset="0"/>
                <a:cs typeface="Calibri" panose="020F0502020204030204" pitchFamily="34" charset="0"/>
              </a:rPr>
              <a:t> refractory high entropy alloy. </a:t>
            </a:r>
            <a:r>
              <a:rPr lang="en-US" sz="1050" b="0" i="0" dirty="0" err="1">
                <a:effectLst/>
                <a:latin typeface="Calibri" panose="020F0502020204030204" pitchFamily="34" charset="0"/>
                <a:cs typeface="Calibri" panose="020F0502020204030204" pitchFamily="34" charset="0"/>
              </a:rPr>
              <a:t>Intermetallics</a:t>
            </a:r>
            <a:r>
              <a:rPr lang="en-US" sz="1050" b="0" i="0" dirty="0">
                <a:effectLst/>
                <a:latin typeface="Calibri" panose="020F0502020204030204" pitchFamily="34" charset="0"/>
                <a:cs typeface="Calibri" panose="020F0502020204030204" pitchFamily="34" charset="0"/>
              </a:rPr>
              <a:t> 126, 106921</a:t>
            </a:r>
            <a:endParaRPr lang="en-US" sz="1050" dirty="0">
              <a:latin typeface="Calibri" panose="020F0502020204030204" pitchFamily="34" charset="0"/>
              <a:cs typeface="Calibri" panose="020F0502020204030204" pitchFamily="34" charset="0"/>
            </a:endParaRPr>
          </a:p>
          <a:p>
            <a:pPr marL="0">
              <a:lnSpc>
                <a:spcPct val="100000"/>
              </a:lnSpc>
            </a:pPr>
            <a:endParaRPr lang="en-US" sz="1200" dirty="0"/>
          </a:p>
        </p:txBody>
      </p:sp>
    </p:spTree>
    <p:extLst>
      <p:ext uri="{BB962C8B-B14F-4D97-AF65-F5344CB8AC3E}">
        <p14:creationId xmlns:p14="http://schemas.microsoft.com/office/powerpoint/2010/main" val="2221459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5D0D-8524-8343-BA97-F399F3D6BEE3}"/>
              </a:ext>
            </a:extLst>
          </p:cNvPr>
          <p:cNvSpPr>
            <a:spLocks noGrp="1"/>
          </p:cNvSpPr>
          <p:nvPr>
            <p:ph type="title"/>
          </p:nvPr>
        </p:nvSpPr>
        <p:spPr/>
        <p:txBody>
          <a:bodyPr/>
          <a:lstStyle/>
          <a:p>
            <a:r>
              <a:rPr lang="en-US" dirty="0"/>
              <a:t>Deformation Testing: </a:t>
            </a:r>
            <a:r>
              <a:rPr lang="en-US" dirty="0" err="1"/>
              <a:t>Gleeble</a:t>
            </a:r>
            <a:r>
              <a:rPr lang="en-US" dirty="0"/>
              <a:t> comp. C-103</a:t>
            </a:r>
          </a:p>
        </p:txBody>
      </p:sp>
      <p:sp>
        <p:nvSpPr>
          <p:cNvPr id="3" name="Content Placeholder 2">
            <a:extLst>
              <a:ext uri="{FF2B5EF4-FFF2-40B4-BE49-F238E27FC236}">
                <a16:creationId xmlns:a16="http://schemas.microsoft.com/office/drawing/2014/main" id="{26DC48E5-CBAF-EC4B-A7DC-410D714ECF16}"/>
              </a:ext>
            </a:extLst>
          </p:cNvPr>
          <p:cNvSpPr>
            <a:spLocks noGrp="1"/>
          </p:cNvSpPr>
          <p:nvPr>
            <p:ph idx="1"/>
          </p:nvPr>
        </p:nvSpPr>
        <p:spPr>
          <a:xfrm>
            <a:off x="7096337" y="1725560"/>
            <a:ext cx="4566274" cy="3937303"/>
          </a:xfrm>
        </p:spPr>
        <p:txBody>
          <a:bodyPr>
            <a:noAutofit/>
          </a:bodyPr>
          <a:lstStyle/>
          <a:p>
            <a:r>
              <a:rPr lang="en-US" sz="3200" dirty="0"/>
              <a:t>Compression tests</a:t>
            </a:r>
          </a:p>
          <a:p>
            <a:pPr lvl="1"/>
            <a:r>
              <a:rPr lang="en-US" sz="2800" dirty="0"/>
              <a:t>Workability, flow stress, oxygen pick up</a:t>
            </a:r>
          </a:p>
          <a:p>
            <a:pPr lvl="1"/>
            <a:r>
              <a:rPr lang="en-US" sz="2800" dirty="0"/>
              <a:t>Temperatures</a:t>
            </a:r>
          </a:p>
          <a:p>
            <a:pPr lvl="2"/>
            <a:r>
              <a:rPr lang="en-US" sz="2400" dirty="0"/>
              <a:t>400, 550, 725 °C</a:t>
            </a:r>
          </a:p>
          <a:p>
            <a:pPr lvl="1"/>
            <a:r>
              <a:rPr lang="en-US" sz="2800" dirty="0"/>
              <a:t>Strain rates: </a:t>
            </a:r>
          </a:p>
          <a:p>
            <a:pPr lvl="2"/>
            <a:r>
              <a:rPr lang="en-US" sz="2400" dirty="0"/>
              <a:t>10</a:t>
            </a:r>
            <a:r>
              <a:rPr lang="en-US" sz="2400" baseline="30000" dirty="0"/>
              <a:t>-3</a:t>
            </a:r>
            <a:r>
              <a:rPr lang="en-US" sz="2400" dirty="0"/>
              <a:t>, 1 , 10 s</a:t>
            </a:r>
            <a:r>
              <a:rPr lang="en-US" sz="2400" baseline="30000" dirty="0"/>
              <a:t>-1</a:t>
            </a:r>
          </a:p>
          <a:p>
            <a:pPr lvl="1"/>
            <a:r>
              <a:rPr lang="en-US" sz="2800" dirty="0"/>
              <a:t>Reduction: 60%</a:t>
            </a:r>
          </a:p>
        </p:txBody>
      </p:sp>
      <p:pic>
        <p:nvPicPr>
          <p:cNvPr id="7" name="Picture 6" descr="A picture containing text, indoor, office, computer&#10;&#10;Description automatically generated">
            <a:extLst>
              <a:ext uri="{FF2B5EF4-FFF2-40B4-BE49-F238E27FC236}">
                <a16:creationId xmlns:a16="http://schemas.microsoft.com/office/drawing/2014/main" id="{6A7D5B28-D1B3-2347-BCFC-CB40EA4597FB}"/>
              </a:ext>
            </a:extLst>
          </p:cNvPr>
          <p:cNvPicPr>
            <a:picLocks noChangeAspect="1"/>
          </p:cNvPicPr>
          <p:nvPr/>
        </p:nvPicPr>
        <p:blipFill rotWithShape="1">
          <a:blip r:embed="rId3"/>
          <a:srcRect l="1341" t="10091" r="22461" b="13683"/>
          <a:stretch/>
        </p:blipFill>
        <p:spPr>
          <a:xfrm>
            <a:off x="302589" y="1258523"/>
            <a:ext cx="6666713" cy="5001861"/>
          </a:xfrm>
          <a:prstGeom prst="rect">
            <a:avLst/>
          </a:prstGeom>
        </p:spPr>
      </p:pic>
    </p:spTree>
    <p:extLst>
      <p:ext uri="{BB962C8B-B14F-4D97-AF65-F5344CB8AC3E}">
        <p14:creationId xmlns:p14="http://schemas.microsoft.com/office/powerpoint/2010/main" val="310247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5A06B-E308-4D37-B06A-022330F0E83F}"/>
              </a:ext>
            </a:extLst>
          </p:cNvPr>
          <p:cNvSpPr>
            <a:spLocks noGrp="1"/>
          </p:cNvSpPr>
          <p:nvPr>
            <p:ph type="title"/>
          </p:nvPr>
        </p:nvSpPr>
        <p:spPr/>
        <p:txBody>
          <a:bodyPr/>
          <a:lstStyle/>
          <a:p>
            <a:r>
              <a:rPr lang="en-US" dirty="0" err="1"/>
              <a:t>Gleeble</a:t>
            </a:r>
            <a:r>
              <a:rPr lang="en-US" dirty="0"/>
              <a:t> Mechanical Data for Wrought C-103</a:t>
            </a:r>
          </a:p>
        </p:txBody>
      </p:sp>
      <p:pic>
        <p:nvPicPr>
          <p:cNvPr id="6" name="Picture 5" descr="A collage of different sizes of round objects&#10;&#10;Description automatically generated">
            <a:extLst>
              <a:ext uri="{FF2B5EF4-FFF2-40B4-BE49-F238E27FC236}">
                <a16:creationId xmlns:a16="http://schemas.microsoft.com/office/drawing/2014/main" id="{FF814B02-9661-224C-0F38-2A9C421949F9}"/>
              </a:ext>
            </a:extLst>
          </p:cNvPr>
          <p:cNvPicPr>
            <a:picLocks noChangeAspect="1"/>
          </p:cNvPicPr>
          <p:nvPr/>
        </p:nvPicPr>
        <p:blipFill>
          <a:blip r:embed="rId2"/>
          <a:stretch>
            <a:fillRect/>
          </a:stretch>
        </p:blipFill>
        <p:spPr>
          <a:xfrm>
            <a:off x="9399777" y="2042551"/>
            <a:ext cx="2792223" cy="3722964"/>
          </a:xfrm>
          <a:prstGeom prst="rect">
            <a:avLst/>
          </a:prstGeom>
        </p:spPr>
      </p:pic>
      <p:pic>
        <p:nvPicPr>
          <p:cNvPr id="4" name="Picture 3" descr="A graph of different strain&#10;&#10;Description automatically generated with medium confidence">
            <a:extLst>
              <a:ext uri="{FF2B5EF4-FFF2-40B4-BE49-F238E27FC236}">
                <a16:creationId xmlns:a16="http://schemas.microsoft.com/office/drawing/2014/main" id="{CC9EF3FC-57A4-2E7A-03DF-8DEF1928E802}"/>
              </a:ext>
            </a:extLst>
          </p:cNvPr>
          <p:cNvPicPr>
            <a:picLocks noChangeAspect="1"/>
          </p:cNvPicPr>
          <p:nvPr/>
        </p:nvPicPr>
        <p:blipFill>
          <a:blip r:embed="rId3"/>
          <a:stretch>
            <a:fillRect/>
          </a:stretch>
        </p:blipFill>
        <p:spPr>
          <a:xfrm>
            <a:off x="0" y="1258523"/>
            <a:ext cx="9264276" cy="5291020"/>
          </a:xfrm>
          <a:prstGeom prst="rect">
            <a:avLst/>
          </a:prstGeom>
        </p:spPr>
      </p:pic>
    </p:spTree>
    <p:extLst>
      <p:ext uri="{BB962C8B-B14F-4D97-AF65-F5344CB8AC3E}">
        <p14:creationId xmlns:p14="http://schemas.microsoft.com/office/powerpoint/2010/main" val="3626004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DD00F-7114-6AD1-4020-9A085CCEB8C7}"/>
              </a:ext>
            </a:extLst>
          </p:cNvPr>
          <p:cNvSpPr>
            <a:spLocks noGrp="1"/>
          </p:cNvSpPr>
          <p:nvPr>
            <p:ph type="title"/>
          </p:nvPr>
        </p:nvSpPr>
        <p:spPr>
          <a:xfrm>
            <a:off x="0" y="130579"/>
            <a:ext cx="8646696" cy="1127944"/>
          </a:xfrm>
        </p:spPr>
        <p:txBody>
          <a:bodyPr/>
          <a:lstStyle/>
          <a:p>
            <a:r>
              <a:rPr lang="en-US" dirty="0"/>
              <a:t>Hot Deformation Processing Map for Wrought C-103</a:t>
            </a:r>
          </a:p>
        </p:txBody>
      </p:sp>
      <p:pic>
        <p:nvPicPr>
          <p:cNvPr id="5" name="Picture 4" descr="A comparison of heat and temperature&#10;&#10;Description automatically generated">
            <a:extLst>
              <a:ext uri="{FF2B5EF4-FFF2-40B4-BE49-F238E27FC236}">
                <a16:creationId xmlns:a16="http://schemas.microsoft.com/office/drawing/2014/main" id="{99209FD9-6342-E020-0E8C-4B2C5C47ACD9}"/>
              </a:ext>
            </a:extLst>
          </p:cNvPr>
          <p:cNvPicPr>
            <a:picLocks noChangeAspect="1"/>
          </p:cNvPicPr>
          <p:nvPr/>
        </p:nvPicPr>
        <p:blipFill>
          <a:blip r:embed="rId2"/>
          <a:stretch>
            <a:fillRect/>
          </a:stretch>
        </p:blipFill>
        <p:spPr>
          <a:xfrm>
            <a:off x="0" y="1402902"/>
            <a:ext cx="12001216" cy="5455098"/>
          </a:xfrm>
          <a:prstGeom prst="rect">
            <a:avLst/>
          </a:prstGeom>
        </p:spPr>
      </p:pic>
    </p:spTree>
    <p:extLst>
      <p:ext uri="{BB962C8B-B14F-4D97-AF65-F5344CB8AC3E}">
        <p14:creationId xmlns:p14="http://schemas.microsoft.com/office/powerpoint/2010/main" val="1059977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11FC-6316-B6E6-E7E4-99B7238B2235}"/>
              </a:ext>
            </a:extLst>
          </p:cNvPr>
          <p:cNvSpPr>
            <a:spLocks noGrp="1"/>
          </p:cNvSpPr>
          <p:nvPr>
            <p:ph type="title"/>
          </p:nvPr>
        </p:nvSpPr>
        <p:spPr>
          <a:xfrm>
            <a:off x="204618" y="0"/>
            <a:ext cx="6359468" cy="638037"/>
          </a:xfrm>
        </p:spPr>
        <p:txBody>
          <a:bodyPr>
            <a:normAutofit/>
          </a:bodyPr>
          <a:lstStyle/>
          <a:p>
            <a:r>
              <a:rPr lang="en-US" sz="2800" dirty="0"/>
              <a:t>Instability region?</a:t>
            </a:r>
            <a:endParaRPr lang="en-US" dirty="0"/>
          </a:p>
        </p:txBody>
      </p:sp>
      <p:sp>
        <p:nvSpPr>
          <p:cNvPr id="11" name="TextBox 10">
            <a:extLst>
              <a:ext uri="{FF2B5EF4-FFF2-40B4-BE49-F238E27FC236}">
                <a16:creationId xmlns:a16="http://schemas.microsoft.com/office/drawing/2014/main" id="{D8CA7B04-38DA-1568-7287-980849FBFD08}"/>
              </a:ext>
            </a:extLst>
          </p:cNvPr>
          <p:cNvSpPr txBox="1"/>
          <p:nvPr/>
        </p:nvSpPr>
        <p:spPr>
          <a:xfrm>
            <a:off x="3649437" y="1189177"/>
            <a:ext cx="2171700" cy="2308324"/>
          </a:xfrm>
          <a:prstGeom prst="rect">
            <a:avLst/>
          </a:prstGeom>
          <a:noFill/>
        </p:spPr>
        <p:txBody>
          <a:bodyPr wrap="square" rtlCol="0">
            <a:spAutoFit/>
          </a:bodyPr>
          <a:lstStyle/>
          <a:p>
            <a:r>
              <a:rPr lang="en-US" dirty="0">
                <a:sym typeface="Wingdings" pitchFamily="2" charset="2"/>
              </a:rPr>
              <a:t>literature data for </a:t>
            </a:r>
            <a:r>
              <a:rPr lang="en-US" dirty="0" err="1">
                <a:sym typeface="Wingdings" pitchFamily="2" charset="2"/>
              </a:rPr>
              <a:t>MoNbHfZrTi</a:t>
            </a:r>
            <a:r>
              <a:rPr lang="en-US" dirty="0">
                <a:sym typeface="Wingdings" pitchFamily="2" charset="2"/>
              </a:rPr>
              <a:t> alloy [15]</a:t>
            </a:r>
          </a:p>
          <a:p>
            <a:endParaRPr lang="en-US" dirty="0">
              <a:sym typeface="Wingdings" pitchFamily="2" charset="2"/>
            </a:endParaRPr>
          </a:p>
          <a:p>
            <a:r>
              <a:rPr lang="en-US" b="1" dirty="0">
                <a:sym typeface="Wingdings" pitchFamily="2" charset="2"/>
              </a:rPr>
              <a:t>Instability</a:t>
            </a:r>
            <a:r>
              <a:rPr lang="en-US" dirty="0">
                <a:sym typeface="Wingdings" pitchFamily="2" charset="2"/>
              </a:rPr>
              <a:t> more accurately maps to poor processing regions </a:t>
            </a:r>
            <a:r>
              <a:rPr lang="en-US" b="1" dirty="0">
                <a:sym typeface="Wingdings" pitchFamily="2" charset="2"/>
              </a:rPr>
              <a:t>Cracking</a:t>
            </a:r>
          </a:p>
        </p:txBody>
      </p:sp>
      <p:sp>
        <p:nvSpPr>
          <p:cNvPr id="12" name="TextBox 11">
            <a:extLst>
              <a:ext uri="{FF2B5EF4-FFF2-40B4-BE49-F238E27FC236}">
                <a16:creationId xmlns:a16="http://schemas.microsoft.com/office/drawing/2014/main" id="{D94C1663-44E6-8D1F-CF1D-C9E68D783225}"/>
              </a:ext>
            </a:extLst>
          </p:cNvPr>
          <p:cNvSpPr txBox="1"/>
          <p:nvPr/>
        </p:nvSpPr>
        <p:spPr>
          <a:xfrm>
            <a:off x="5862892" y="1604674"/>
            <a:ext cx="2740252" cy="923330"/>
          </a:xfrm>
          <a:prstGeom prst="rect">
            <a:avLst/>
          </a:prstGeom>
          <a:noFill/>
        </p:spPr>
        <p:txBody>
          <a:bodyPr wrap="square" rtlCol="0">
            <a:spAutoFit/>
          </a:bodyPr>
          <a:lstStyle/>
          <a:p>
            <a:pPr algn="r"/>
            <a:r>
              <a:rPr lang="en-US" dirty="0"/>
              <a:t>Data for </a:t>
            </a:r>
            <a:r>
              <a:rPr lang="en-US" b="1" dirty="0"/>
              <a:t>Wrought C-103</a:t>
            </a:r>
            <a:r>
              <a:rPr lang="en-US" b="1" dirty="0">
                <a:sym typeface="Wingdings" pitchFamily="2" charset="2"/>
              </a:rPr>
              <a:t></a:t>
            </a:r>
          </a:p>
          <a:p>
            <a:pPr algn="r"/>
            <a:r>
              <a:rPr lang="en-US" dirty="0">
                <a:sym typeface="Wingdings" pitchFamily="2" charset="2"/>
              </a:rPr>
              <a:t>Matrix is </a:t>
            </a:r>
            <a:r>
              <a:rPr lang="en-US" b="1" dirty="0">
                <a:sym typeface="Wingdings" pitchFamily="2" charset="2"/>
              </a:rPr>
              <a:t>3x3</a:t>
            </a:r>
          </a:p>
          <a:p>
            <a:pPr algn="r"/>
            <a:r>
              <a:rPr lang="en-US" b="1" dirty="0">
                <a:sym typeface="Wingdings" pitchFamily="2" charset="2"/>
              </a:rPr>
              <a:t>Less data </a:t>
            </a:r>
            <a:r>
              <a:rPr lang="en-US" dirty="0">
                <a:sym typeface="Wingdings" pitchFamily="2" charset="2"/>
              </a:rPr>
              <a:t>= less reliable </a:t>
            </a:r>
            <a:endParaRPr lang="en-US" dirty="0"/>
          </a:p>
        </p:txBody>
      </p:sp>
      <p:pic>
        <p:nvPicPr>
          <p:cNvPr id="4" name="Picture 3" descr="A graph of a graph showing rocks and a diagram&#10;&#10;Description automatically generated with medium confidence">
            <a:extLst>
              <a:ext uri="{FF2B5EF4-FFF2-40B4-BE49-F238E27FC236}">
                <a16:creationId xmlns:a16="http://schemas.microsoft.com/office/drawing/2014/main" id="{66BF225D-2EB6-24D7-9938-7659E852CECB}"/>
              </a:ext>
            </a:extLst>
          </p:cNvPr>
          <p:cNvPicPr>
            <a:picLocks noChangeAspect="1"/>
          </p:cNvPicPr>
          <p:nvPr/>
        </p:nvPicPr>
        <p:blipFill rotWithShape="1">
          <a:blip r:embed="rId2"/>
          <a:srcRect t="46205"/>
          <a:stretch/>
        </p:blipFill>
        <p:spPr>
          <a:xfrm>
            <a:off x="-11466" y="519858"/>
            <a:ext cx="3350869" cy="3151766"/>
          </a:xfrm>
          <a:prstGeom prst="rect">
            <a:avLst/>
          </a:prstGeom>
        </p:spPr>
      </p:pic>
      <p:pic>
        <p:nvPicPr>
          <p:cNvPr id="3" name="Picture 2" descr="A comparison of heat and temperature&#10;&#10;Description automatically generated">
            <a:extLst>
              <a:ext uri="{FF2B5EF4-FFF2-40B4-BE49-F238E27FC236}">
                <a16:creationId xmlns:a16="http://schemas.microsoft.com/office/drawing/2014/main" id="{78237958-A854-4D21-8EF8-38C6E28B7227}"/>
              </a:ext>
            </a:extLst>
          </p:cNvPr>
          <p:cNvPicPr>
            <a:picLocks noChangeAspect="1"/>
          </p:cNvPicPr>
          <p:nvPr/>
        </p:nvPicPr>
        <p:blipFill>
          <a:blip r:embed="rId3"/>
          <a:stretch>
            <a:fillRect/>
          </a:stretch>
        </p:blipFill>
        <p:spPr>
          <a:xfrm>
            <a:off x="3843173" y="3789803"/>
            <a:ext cx="5039570" cy="2290713"/>
          </a:xfrm>
          <a:prstGeom prst="rect">
            <a:avLst/>
          </a:prstGeom>
        </p:spPr>
      </p:pic>
      <p:pic>
        <p:nvPicPr>
          <p:cNvPr id="17" name="Picture 16" descr="A collage of different sizes of round objects&#10;&#10;Description automatically generated">
            <a:extLst>
              <a:ext uri="{FF2B5EF4-FFF2-40B4-BE49-F238E27FC236}">
                <a16:creationId xmlns:a16="http://schemas.microsoft.com/office/drawing/2014/main" id="{114608BB-3D50-AA16-085B-FF9CA2AA06C0}"/>
              </a:ext>
            </a:extLst>
          </p:cNvPr>
          <p:cNvPicPr>
            <a:picLocks noChangeAspect="1"/>
          </p:cNvPicPr>
          <p:nvPr/>
        </p:nvPicPr>
        <p:blipFill>
          <a:blip r:embed="rId4"/>
          <a:stretch>
            <a:fillRect/>
          </a:stretch>
        </p:blipFill>
        <p:spPr>
          <a:xfrm>
            <a:off x="9033469" y="1189176"/>
            <a:ext cx="3094800" cy="4126401"/>
          </a:xfrm>
          <a:prstGeom prst="rect">
            <a:avLst/>
          </a:prstGeom>
        </p:spPr>
      </p:pic>
      <p:pic>
        <p:nvPicPr>
          <p:cNvPr id="18" name="Picture 17" descr="A diagram of a graph and a diagram of a graph&#10;&#10;Description automatically generated">
            <a:extLst>
              <a:ext uri="{FF2B5EF4-FFF2-40B4-BE49-F238E27FC236}">
                <a16:creationId xmlns:a16="http://schemas.microsoft.com/office/drawing/2014/main" id="{A8F4554F-D616-A56D-F9EE-DA20076DFBA5}"/>
              </a:ext>
            </a:extLst>
          </p:cNvPr>
          <p:cNvPicPr>
            <a:picLocks noChangeAspect="1"/>
          </p:cNvPicPr>
          <p:nvPr/>
        </p:nvPicPr>
        <p:blipFill rotWithShape="1">
          <a:blip r:embed="rId5"/>
          <a:srcRect t="51731" b="2416"/>
          <a:stretch/>
        </p:blipFill>
        <p:spPr>
          <a:xfrm>
            <a:off x="-14414" y="3671624"/>
            <a:ext cx="4049486" cy="2876867"/>
          </a:xfrm>
          <a:prstGeom prst="rect">
            <a:avLst/>
          </a:prstGeom>
        </p:spPr>
      </p:pic>
    </p:spTree>
    <p:extLst>
      <p:ext uri="{BB962C8B-B14F-4D97-AF65-F5344CB8AC3E}">
        <p14:creationId xmlns:p14="http://schemas.microsoft.com/office/powerpoint/2010/main" val="3410079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11FC-6316-B6E6-E7E4-99B7238B2235}"/>
              </a:ext>
            </a:extLst>
          </p:cNvPr>
          <p:cNvSpPr>
            <a:spLocks noGrp="1"/>
          </p:cNvSpPr>
          <p:nvPr>
            <p:ph type="title"/>
          </p:nvPr>
        </p:nvSpPr>
        <p:spPr>
          <a:xfrm>
            <a:off x="204617" y="0"/>
            <a:ext cx="8297699" cy="638037"/>
          </a:xfrm>
        </p:spPr>
        <p:txBody>
          <a:bodyPr>
            <a:normAutofit/>
          </a:bodyPr>
          <a:lstStyle/>
          <a:p>
            <a:r>
              <a:rPr lang="en-US" sz="2800" dirty="0"/>
              <a:t>Instability region? Unreliable-fit region</a:t>
            </a:r>
            <a:endParaRPr lang="en-US" dirty="0"/>
          </a:p>
        </p:txBody>
      </p:sp>
      <p:pic>
        <p:nvPicPr>
          <p:cNvPr id="5" name="Picture 4" descr="A diagram of temperature and instability&#10;&#10;Description automatically generated">
            <a:extLst>
              <a:ext uri="{FF2B5EF4-FFF2-40B4-BE49-F238E27FC236}">
                <a16:creationId xmlns:a16="http://schemas.microsoft.com/office/drawing/2014/main" id="{33589C98-1BCA-DC18-A9C7-3C50556F4C7A}"/>
              </a:ext>
            </a:extLst>
          </p:cNvPr>
          <p:cNvPicPr>
            <a:picLocks noChangeAspect="1"/>
          </p:cNvPicPr>
          <p:nvPr/>
        </p:nvPicPr>
        <p:blipFill>
          <a:blip r:embed="rId2"/>
          <a:stretch>
            <a:fillRect/>
          </a:stretch>
        </p:blipFill>
        <p:spPr>
          <a:xfrm>
            <a:off x="7586504" y="3053897"/>
            <a:ext cx="4447653" cy="3521059"/>
          </a:xfrm>
          <a:prstGeom prst="rect">
            <a:avLst/>
          </a:prstGeom>
        </p:spPr>
      </p:pic>
      <p:pic>
        <p:nvPicPr>
          <p:cNvPr id="8" name="Picture 7" descr="A diagram of a graph and a diagram of a graph&#10;&#10;Description automatically generated">
            <a:extLst>
              <a:ext uri="{FF2B5EF4-FFF2-40B4-BE49-F238E27FC236}">
                <a16:creationId xmlns:a16="http://schemas.microsoft.com/office/drawing/2014/main" id="{13E06E57-69C4-C776-66D1-05D5134C01FF}"/>
              </a:ext>
            </a:extLst>
          </p:cNvPr>
          <p:cNvPicPr>
            <a:picLocks noChangeAspect="1"/>
          </p:cNvPicPr>
          <p:nvPr/>
        </p:nvPicPr>
        <p:blipFill rotWithShape="1">
          <a:blip r:embed="rId3"/>
          <a:srcRect t="2967" b="1821"/>
          <a:stretch/>
        </p:blipFill>
        <p:spPr>
          <a:xfrm>
            <a:off x="0" y="557654"/>
            <a:ext cx="4049486" cy="5973778"/>
          </a:xfrm>
          <a:prstGeom prst="rect">
            <a:avLst/>
          </a:prstGeom>
        </p:spPr>
      </p:pic>
      <p:pic>
        <p:nvPicPr>
          <p:cNvPr id="10" name="Picture 9" descr="A graph of a function&#10;&#10;Description automatically generated">
            <a:extLst>
              <a:ext uri="{FF2B5EF4-FFF2-40B4-BE49-F238E27FC236}">
                <a16:creationId xmlns:a16="http://schemas.microsoft.com/office/drawing/2014/main" id="{6BD554CC-1E15-B578-7600-B85626942580}"/>
              </a:ext>
            </a:extLst>
          </p:cNvPr>
          <p:cNvPicPr>
            <a:picLocks noChangeAspect="1"/>
          </p:cNvPicPr>
          <p:nvPr/>
        </p:nvPicPr>
        <p:blipFill>
          <a:blip r:embed="rId4"/>
          <a:stretch>
            <a:fillRect/>
          </a:stretch>
        </p:blipFill>
        <p:spPr>
          <a:xfrm>
            <a:off x="7086600" y="55336"/>
            <a:ext cx="5105400" cy="2959100"/>
          </a:xfrm>
          <a:prstGeom prst="rect">
            <a:avLst/>
          </a:prstGeom>
        </p:spPr>
      </p:pic>
      <p:sp>
        <p:nvSpPr>
          <p:cNvPr id="11" name="TextBox 10">
            <a:extLst>
              <a:ext uri="{FF2B5EF4-FFF2-40B4-BE49-F238E27FC236}">
                <a16:creationId xmlns:a16="http://schemas.microsoft.com/office/drawing/2014/main" id="{D8CA7B04-38DA-1568-7287-980849FBFD08}"/>
              </a:ext>
            </a:extLst>
          </p:cNvPr>
          <p:cNvSpPr txBox="1"/>
          <p:nvPr/>
        </p:nvSpPr>
        <p:spPr>
          <a:xfrm>
            <a:off x="4019551" y="1221834"/>
            <a:ext cx="2171700" cy="2585323"/>
          </a:xfrm>
          <a:prstGeom prst="rect">
            <a:avLst/>
          </a:prstGeom>
          <a:noFill/>
        </p:spPr>
        <p:txBody>
          <a:bodyPr wrap="square" rtlCol="0">
            <a:spAutoFit/>
          </a:bodyPr>
          <a:lstStyle/>
          <a:p>
            <a:r>
              <a:rPr lang="en-US" dirty="0">
                <a:sym typeface="Wingdings" pitchFamily="2" charset="2"/>
              </a:rPr>
              <a:t>literature data for </a:t>
            </a:r>
            <a:r>
              <a:rPr lang="en-US" dirty="0" err="1">
                <a:sym typeface="Wingdings" pitchFamily="2" charset="2"/>
              </a:rPr>
              <a:t>MoNbHfZrTi</a:t>
            </a:r>
            <a:r>
              <a:rPr lang="en-US" dirty="0">
                <a:sym typeface="Wingdings" pitchFamily="2" charset="2"/>
              </a:rPr>
              <a:t> alloy [15]</a:t>
            </a:r>
          </a:p>
          <a:p>
            <a:endParaRPr lang="en-US" dirty="0">
              <a:sym typeface="Wingdings" pitchFamily="2" charset="2"/>
            </a:endParaRPr>
          </a:p>
          <a:p>
            <a:r>
              <a:rPr lang="en-US" dirty="0">
                <a:sym typeface="Wingdings" pitchFamily="2" charset="2"/>
              </a:rPr>
              <a:t>Data set used to plot processing map was 4x4 matrix leading to cubic linear fit for data</a:t>
            </a:r>
          </a:p>
        </p:txBody>
      </p:sp>
      <p:sp>
        <p:nvSpPr>
          <p:cNvPr id="12" name="TextBox 11">
            <a:extLst>
              <a:ext uri="{FF2B5EF4-FFF2-40B4-BE49-F238E27FC236}">
                <a16:creationId xmlns:a16="http://schemas.microsoft.com/office/drawing/2014/main" id="{D94C1663-44E6-8D1F-CF1D-C9E68D783225}"/>
              </a:ext>
            </a:extLst>
          </p:cNvPr>
          <p:cNvSpPr txBox="1"/>
          <p:nvPr/>
        </p:nvSpPr>
        <p:spPr>
          <a:xfrm>
            <a:off x="5157107" y="4167700"/>
            <a:ext cx="2507144" cy="1754326"/>
          </a:xfrm>
          <a:prstGeom prst="rect">
            <a:avLst/>
          </a:prstGeom>
          <a:noFill/>
        </p:spPr>
        <p:txBody>
          <a:bodyPr wrap="square" rtlCol="0">
            <a:spAutoFit/>
          </a:bodyPr>
          <a:lstStyle/>
          <a:p>
            <a:r>
              <a:rPr lang="en-US" b="1" dirty="0"/>
              <a:t>This data </a:t>
            </a:r>
            <a:r>
              <a:rPr lang="en-US" b="1" dirty="0">
                <a:sym typeface="Wingdings" pitchFamily="2" charset="2"/>
              </a:rPr>
              <a:t></a:t>
            </a:r>
          </a:p>
          <a:p>
            <a:r>
              <a:rPr lang="en-US" b="1" dirty="0">
                <a:sym typeface="Wingdings" pitchFamily="2" charset="2"/>
              </a:rPr>
              <a:t>is for wrought C-103</a:t>
            </a:r>
          </a:p>
          <a:p>
            <a:r>
              <a:rPr lang="en-US" dirty="0">
                <a:sym typeface="Wingdings" pitchFamily="2" charset="2"/>
              </a:rPr>
              <a:t>Matrix was 3x3</a:t>
            </a:r>
          </a:p>
          <a:p>
            <a:r>
              <a:rPr lang="en-US" dirty="0">
                <a:sym typeface="Wingdings" pitchFamily="2" charset="2"/>
              </a:rPr>
              <a:t>Quadratic linear fit</a:t>
            </a:r>
          </a:p>
          <a:p>
            <a:endParaRPr lang="en-US" dirty="0">
              <a:sym typeface="Wingdings" pitchFamily="2" charset="2"/>
            </a:endParaRPr>
          </a:p>
          <a:p>
            <a:r>
              <a:rPr lang="en-US" b="1" u="sng" dirty="0">
                <a:sym typeface="Wingdings" pitchFamily="2" charset="2"/>
              </a:rPr>
              <a:t>Less data = less reliable </a:t>
            </a:r>
            <a:endParaRPr lang="en-US" b="1" u="sng" dirty="0"/>
          </a:p>
        </p:txBody>
      </p:sp>
    </p:spTree>
    <p:extLst>
      <p:ext uri="{BB962C8B-B14F-4D97-AF65-F5344CB8AC3E}">
        <p14:creationId xmlns:p14="http://schemas.microsoft.com/office/powerpoint/2010/main" val="114336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3C48BA-B7BD-6ADF-2B08-16D8353EB2B3}"/>
              </a:ext>
            </a:extLst>
          </p:cNvPr>
          <p:cNvPicPr>
            <a:picLocks noChangeAspect="1"/>
          </p:cNvPicPr>
          <p:nvPr/>
        </p:nvPicPr>
        <p:blipFill>
          <a:blip r:embed="rId2"/>
          <a:stretch>
            <a:fillRect/>
          </a:stretch>
        </p:blipFill>
        <p:spPr>
          <a:xfrm>
            <a:off x="7274217" y="1070114"/>
            <a:ext cx="488275" cy="468744"/>
          </a:xfrm>
          <a:prstGeom prst="rect">
            <a:avLst/>
          </a:prstGeom>
        </p:spPr>
      </p:pic>
      <p:pic>
        <p:nvPicPr>
          <p:cNvPr id="9" name="Picture 8">
            <a:extLst>
              <a:ext uri="{FF2B5EF4-FFF2-40B4-BE49-F238E27FC236}">
                <a16:creationId xmlns:a16="http://schemas.microsoft.com/office/drawing/2014/main" id="{491C3A49-6B76-58AE-5386-B9AD9B59CADA}"/>
              </a:ext>
            </a:extLst>
          </p:cNvPr>
          <p:cNvPicPr>
            <a:picLocks noChangeAspect="1"/>
          </p:cNvPicPr>
          <p:nvPr/>
        </p:nvPicPr>
        <p:blipFill>
          <a:blip r:embed="rId2"/>
          <a:stretch>
            <a:fillRect/>
          </a:stretch>
        </p:blipFill>
        <p:spPr>
          <a:xfrm>
            <a:off x="3326152" y="1037258"/>
            <a:ext cx="488275" cy="468744"/>
          </a:xfrm>
          <a:prstGeom prst="rect">
            <a:avLst/>
          </a:prstGeom>
        </p:spPr>
      </p:pic>
      <p:pic>
        <p:nvPicPr>
          <p:cNvPr id="4" name="Picture 3" descr="A diagram of temperature and temperature&#10;&#10;Description automatically generated">
            <a:extLst>
              <a:ext uri="{FF2B5EF4-FFF2-40B4-BE49-F238E27FC236}">
                <a16:creationId xmlns:a16="http://schemas.microsoft.com/office/drawing/2014/main" id="{79243145-B89A-C320-4D18-00D786576742}"/>
              </a:ext>
            </a:extLst>
          </p:cNvPr>
          <p:cNvPicPr>
            <a:picLocks noChangeAspect="1"/>
          </p:cNvPicPr>
          <p:nvPr/>
        </p:nvPicPr>
        <p:blipFill rotWithShape="1">
          <a:blip r:embed="rId3"/>
          <a:srcRect t="4529"/>
          <a:stretch/>
        </p:blipFill>
        <p:spPr>
          <a:xfrm>
            <a:off x="0" y="1634265"/>
            <a:ext cx="4966462" cy="3749524"/>
          </a:xfrm>
          <a:prstGeom prst="rect">
            <a:avLst/>
          </a:prstGeom>
        </p:spPr>
      </p:pic>
      <p:sp>
        <p:nvSpPr>
          <p:cNvPr id="7" name="Rectangle 6">
            <a:extLst>
              <a:ext uri="{FF2B5EF4-FFF2-40B4-BE49-F238E27FC236}">
                <a16:creationId xmlns:a16="http://schemas.microsoft.com/office/drawing/2014/main" id="{1208B320-41A0-3715-405C-CCBFDA86B684}"/>
              </a:ext>
            </a:extLst>
          </p:cNvPr>
          <p:cNvSpPr/>
          <p:nvPr/>
        </p:nvSpPr>
        <p:spPr>
          <a:xfrm>
            <a:off x="1676400" y="262061"/>
            <a:ext cx="2709333" cy="61533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7311FC-6316-B6E6-E7E4-99B7238B2235}"/>
              </a:ext>
            </a:extLst>
          </p:cNvPr>
          <p:cNvSpPr>
            <a:spLocks noGrp="1"/>
          </p:cNvSpPr>
          <p:nvPr>
            <p:ph type="title"/>
          </p:nvPr>
        </p:nvSpPr>
        <p:spPr>
          <a:xfrm>
            <a:off x="62939" y="71751"/>
            <a:ext cx="8645587" cy="1127944"/>
          </a:xfrm>
        </p:spPr>
        <p:txBody>
          <a:bodyPr/>
          <a:lstStyle/>
          <a:p>
            <a:r>
              <a:rPr lang="en-US" dirty="0"/>
              <a:t>Power dissipation comparison for C-103</a:t>
            </a:r>
          </a:p>
        </p:txBody>
      </p:sp>
      <p:pic>
        <p:nvPicPr>
          <p:cNvPr id="14" name="Picture 13">
            <a:extLst>
              <a:ext uri="{FF2B5EF4-FFF2-40B4-BE49-F238E27FC236}">
                <a16:creationId xmlns:a16="http://schemas.microsoft.com/office/drawing/2014/main" id="{4B77A053-E61F-678A-C124-E77FBB2EA912}"/>
              </a:ext>
            </a:extLst>
          </p:cNvPr>
          <p:cNvPicPr>
            <a:picLocks noChangeAspect="1"/>
          </p:cNvPicPr>
          <p:nvPr/>
        </p:nvPicPr>
        <p:blipFill>
          <a:blip r:embed="rId4"/>
          <a:stretch>
            <a:fillRect/>
          </a:stretch>
        </p:blipFill>
        <p:spPr>
          <a:xfrm>
            <a:off x="6986285" y="1440255"/>
            <a:ext cx="5205715" cy="4347631"/>
          </a:xfrm>
          <a:prstGeom prst="rect">
            <a:avLst/>
          </a:prstGeom>
        </p:spPr>
      </p:pic>
      <p:sp>
        <p:nvSpPr>
          <p:cNvPr id="20" name="TextBox 19">
            <a:extLst>
              <a:ext uri="{FF2B5EF4-FFF2-40B4-BE49-F238E27FC236}">
                <a16:creationId xmlns:a16="http://schemas.microsoft.com/office/drawing/2014/main" id="{D7BAD6DB-8F50-00C2-4CF0-EFAC62C9C9E9}"/>
              </a:ext>
            </a:extLst>
          </p:cNvPr>
          <p:cNvSpPr txBox="1"/>
          <p:nvPr/>
        </p:nvSpPr>
        <p:spPr>
          <a:xfrm>
            <a:off x="7518355" y="1119820"/>
            <a:ext cx="591829" cy="369332"/>
          </a:xfrm>
          <a:prstGeom prst="rect">
            <a:avLst/>
          </a:prstGeom>
          <a:noFill/>
        </p:spPr>
        <p:txBody>
          <a:bodyPr wrap="none" rtlCol="0">
            <a:spAutoFit/>
          </a:bodyPr>
          <a:lstStyle/>
          <a:p>
            <a:r>
              <a:rPr lang="en-US" dirty="0"/>
              <a:t>=0.5</a:t>
            </a:r>
          </a:p>
        </p:txBody>
      </p:sp>
      <p:sp>
        <p:nvSpPr>
          <p:cNvPr id="22" name="TextBox 21">
            <a:extLst>
              <a:ext uri="{FF2B5EF4-FFF2-40B4-BE49-F238E27FC236}">
                <a16:creationId xmlns:a16="http://schemas.microsoft.com/office/drawing/2014/main" id="{A38638F6-536F-E0AB-EC54-6C106851114D}"/>
              </a:ext>
            </a:extLst>
          </p:cNvPr>
          <p:cNvSpPr txBox="1"/>
          <p:nvPr/>
        </p:nvSpPr>
        <p:spPr>
          <a:xfrm>
            <a:off x="5205716" y="2521463"/>
            <a:ext cx="1739842" cy="2246769"/>
          </a:xfrm>
          <a:prstGeom prst="rect">
            <a:avLst/>
          </a:prstGeom>
          <a:noFill/>
        </p:spPr>
        <p:txBody>
          <a:bodyPr wrap="square" rtlCol="0">
            <a:spAutoFit/>
          </a:bodyPr>
          <a:lstStyle/>
          <a:p>
            <a:r>
              <a:rPr lang="en-US" sz="2000" dirty="0"/>
              <a:t>Comparison w/ literature Gupta [14]</a:t>
            </a:r>
          </a:p>
          <a:p>
            <a:endParaRPr lang="en-US" sz="2000" dirty="0"/>
          </a:p>
          <a:p>
            <a:r>
              <a:rPr lang="en-US" sz="2000" dirty="0"/>
              <a:t>Higher temps and lower strains</a:t>
            </a:r>
          </a:p>
        </p:txBody>
      </p:sp>
      <p:sp>
        <p:nvSpPr>
          <p:cNvPr id="3" name="Rectangle 2">
            <a:extLst>
              <a:ext uri="{FF2B5EF4-FFF2-40B4-BE49-F238E27FC236}">
                <a16:creationId xmlns:a16="http://schemas.microsoft.com/office/drawing/2014/main" id="{56427948-F969-913E-D057-71A03010FC20}"/>
              </a:ext>
            </a:extLst>
          </p:cNvPr>
          <p:cNvSpPr/>
          <p:nvPr/>
        </p:nvSpPr>
        <p:spPr>
          <a:xfrm>
            <a:off x="1459832" y="1319711"/>
            <a:ext cx="1941094" cy="4449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4A7C2DA-8C9C-A920-41E4-709BB4CB22BF}"/>
              </a:ext>
            </a:extLst>
          </p:cNvPr>
          <p:cNvSpPr txBox="1"/>
          <p:nvPr/>
        </p:nvSpPr>
        <p:spPr>
          <a:xfrm>
            <a:off x="1324354" y="1451385"/>
            <a:ext cx="1906227" cy="365760"/>
          </a:xfrm>
          <a:prstGeom prst="rect">
            <a:avLst/>
          </a:prstGeom>
          <a:noFill/>
        </p:spPr>
        <p:txBody>
          <a:bodyPr wrap="none" rtlCol="0">
            <a:spAutoFit/>
          </a:bodyPr>
          <a:lstStyle/>
          <a:p>
            <a:r>
              <a:rPr lang="en-US" b="1" dirty="0"/>
              <a:t>Power Dissipation</a:t>
            </a:r>
          </a:p>
        </p:txBody>
      </p:sp>
      <p:sp>
        <p:nvSpPr>
          <p:cNvPr id="8" name="TextBox 7">
            <a:extLst>
              <a:ext uri="{FF2B5EF4-FFF2-40B4-BE49-F238E27FC236}">
                <a16:creationId xmlns:a16="http://schemas.microsoft.com/office/drawing/2014/main" id="{183A2CF6-F8FE-57A7-0D00-296035232C27}"/>
              </a:ext>
            </a:extLst>
          </p:cNvPr>
          <p:cNvSpPr txBox="1"/>
          <p:nvPr/>
        </p:nvSpPr>
        <p:spPr>
          <a:xfrm>
            <a:off x="3518513" y="1104879"/>
            <a:ext cx="591829" cy="369332"/>
          </a:xfrm>
          <a:prstGeom prst="rect">
            <a:avLst/>
          </a:prstGeom>
          <a:noFill/>
        </p:spPr>
        <p:txBody>
          <a:bodyPr wrap="none" rtlCol="0">
            <a:spAutoFit/>
          </a:bodyPr>
          <a:lstStyle/>
          <a:p>
            <a:r>
              <a:rPr lang="en-US" dirty="0"/>
              <a:t>=0.6</a:t>
            </a:r>
          </a:p>
        </p:txBody>
      </p:sp>
    </p:spTree>
    <p:extLst>
      <p:ext uri="{BB962C8B-B14F-4D97-AF65-F5344CB8AC3E}">
        <p14:creationId xmlns:p14="http://schemas.microsoft.com/office/powerpoint/2010/main" val="3453179121"/>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ggested new CANFSA presentation template.pptx" id="{13AFAF16-5192-4324-9564-92B40A9204AF}" vid="{7A41B6B5-D8CA-4B3D-B7E8-433886C622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51873</TotalTime>
  <Words>2818</Words>
  <Application>Microsoft Macintosh PowerPoint</Application>
  <PresentationFormat>Widescreen</PresentationFormat>
  <Paragraphs>510</Paragraphs>
  <Slides>34</Slides>
  <Notes>19</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Helvetica</vt:lpstr>
      <vt:lpstr>Times New Roman</vt:lpstr>
      <vt:lpstr>Verdana</vt:lpstr>
      <vt:lpstr>1_Office Theme</vt:lpstr>
      <vt:lpstr>Project 60: Fundamentals of Recrystallization in Binary Nb Alloys</vt:lpstr>
      <vt:lpstr>Project 60: Fundamentals of Recrystallization in Binary Nb Alloys</vt:lpstr>
      <vt:lpstr>Industrial Relevance: Design of Lightweight RMPEAs</vt:lpstr>
      <vt:lpstr>Deformation Testing: Gleeble comp. C-103</vt:lpstr>
      <vt:lpstr>Gleeble Mechanical Data for Wrought C-103</vt:lpstr>
      <vt:lpstr>Hot Deformation Processing Map for Wrought C-103</vt:lpstr>
      <vt:lpstr>Instability region?</vt:lpstr>
      <vt:lpstr>Instability region? Unreliable-fit region</vt:lpstr>
      <vt:lpstr>Power dissipation comparison for C-103</vt:lpstr>
      <vt:lpstr>Wrought C-103 Hardness Data</vt:lpstr>
      <vt:lpstr>Microstructural Evolution: EBSD of Wrought C-103 &amp; Grain sizes</vt:lpstr>
      <vt:lpstr>Deformation Testing: C-103 Kolsky samples</vt:lpstr>
      <vt:lpstr>Deformation Testing: C-103 Kolsky samples</vt:lpstr>
      <vt:lpstr>Kolsky bar C-103: LOM and EBSD of temp extremes</vt:lpstr>
      <vt:lpstr>Kolsky bar C-103: LOM and EBSD of temp extremes</vt:lpstr>
      <vt:lpstr>PowerPoint Presentation</vt:lpstr>
      <vt:lpstr>Industrial Relevance: Superconductor Manufacturing</vt:lpstr>
      <vt:lpstr>Effects of Hf on Recrystallization</vt:lpstr>
      <vt:lpstr>Alloy Manufacturing: Compositions</vt:lpstr>
      <vt:lpstr>Alloy Manufacturing</vt:lpstr>
      <vt:lpstr>Alloy Manufacturing</vt:lpstr>
      <vt:lpstr>Deformation Testing: Gleeble</vt:lpstr>
      <vt:lpstr>Deformation Testing: Literature Review</vt:lpstr>
      <vt:lpstr>Mechanical Data at Room Temp</vt:lpstr>
      <vt:lpstr>Chemical analysis of binaries</vt:lpstr>
      <vt:lpstr>Hardness data for RT Compressed Binaries</vt:lpstr>
      <vt:lpstr>Deformation Testing: Rolling Mill</vt:lpstr>
      <vt:lpstr>Rolling: plates &amp; ingots</vt:lpstr>
      <vt:lpstr>GANTT Chart</vt:lpstr>
      <vt:lpstr>Summary of current result takeaways</vt:lpstr>
      <vt:lpstr>Summary of current result takeaways</vt:lpstr>
      <vt:lpstr>Ongoing analysis/work</vt:lpstr>
      <vt:lpstr>Future Challenges &amp; Opportunities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Brady McBride</dc:creator>
  <cp:lastModifiedBy>Will Waliser</cp:lastModifiedBy>
  <cp:revision>247</cp:revision>
  <cp:lastPrinted>2021-07-12T13:24:42Z</cp:lastPrinted>
  <dcterms:created xsi:type="dcterms:W3CDTF">2019-09-13T02:42:57Z</dcterms:created>
  <dcterms:modified xsi:type="dcterms:W3CDTF">2023-09-25T19:46:20Z</dcterms:modified>
</cp:coreProperties>
</file>